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4"/>
  </p:notesMasterIdLst>
  <p:sldIdLst>
    <p:sldId id="256" r:id="rId3"/>
    <p:sldId id="288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0" r:id="rId36"/>
    <p:sldId id="289" r:id="rId37"/>
    <p:sldId id="291" r:id="rId38"/>
    <p:sldId id="292" r:id="rId39"/>
    <p:sldId id="293" r:id="rId40"/>
    <p:sldId id="294" r:id="rId41"/>
    <p:sldId id="295" r:id="rId42"/>
    <p:sldId id="299" r:id="rId43"/>
    <p:sldId id="300" r:id="rId44"/>
    <p:sldId id="301" r:id="rId45"/>
    <p:sldId id="302" r:id="rId46"/>
    <p:sldId id="296" r:id="rId47"/>
    <p:sldId id="303" r:id="rId48"/>
    <p:sldId id="297" r:id="rId49"/>
    <p:sldId id="304" r:id="rId50"/>
    <p:sldId id="298" r:id="rId51"/>
    <p:sldId id="306" r:id="rId52"/>
    <p:sldId id="305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30" r:id="rId86"/>
    <p:sldId id="341" r:id="rId87"/>
    <p:sldId id="342" r:id="rId88"/>
    <p:sldId id="343" r:id="rId89"/>
    <p:sldId id="344" r:id="rId90"/>
    <p:sldId id="346" r:id="rId91"/>
    <p:sldId id="345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5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396" r:id="rId149"/>
    <p:sldId id="394" r:id="rId150"/>
    <p:sldId id="405" r:id="rId151"/>
    <p:sldId id="406" r:id="rId152"/>
    <p:sldId id="407" r:id="rId15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presProps" Target="pres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53" Type="http://schemas.openxmlformats.org/officeDocument/2006/relationships/slide" Target="slides/slide1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11732-3668-42AC-95F8-CF608ED8EDEE}" type="datetimeFigureOut">
              <a:rPr lang="et-EE" smtClean="0"/>
              <a:t>04.02.2017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80C5-E96A-4B3F-96A7-A90E9B603C0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3727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http://www.eso-online.ru/12_shagov_razrabotki_reklamnoj_kampanii/1_shag__filosofiya_i_psihologiya_reklamy/</a:t>
            </a:r>
            <a:endParaRPr lang="ru-RU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80C5-E96A-4B3F-96A7-A90E9B603C0C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597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http://www.eso-online.ru/12_shagov_razrabotki_reklamnoj_kampanii/1_shag__filosofiya_i_psihologiya_reklamy/</a:t>
            </a:r>
            <a:endParaRPr lang="ru-RU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80C5-E96A-4B3F-96A7-A90E9B603C0C}" type="slidenum">
              <a:rPr lang="et-EE" smtClean="0">
                <a:solidFill>
                  <a:prstClr val="black"/>
                </a:solidFill>
              </a:rPr>
              <a:pPr/>
              <a:t>34</a:t>
            </a:fld>
            <a:endParaRPr lang="et-E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7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http://www.eso-online.ru/12_shagov_razrabotki_reklamnoj_kampanii/1_shag__filosofiya_i_psihologiya_reklamy/</a:t>
            </a:r>
            <a:endParaRPr lang="ru-RU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80C5-E96A-4B3F-96A7-A90E9B603C0C}" type="slidenum">
              <a:rPr lang="et-EE" smtClean="0">
                <a:solidFill>
                  <a:prstClr val="black"/>
                </a:solidFill>
              </a:rPr>
              <a:pPr/>
              <a:t>50</a:t>
            </a:fld>
            <a:endParaRPr lang="et-E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70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http://www.eso-online.ru/12_shagov_razrabotki_reklamnoj_kampanii/1_shag__filosofiya_i_psihologiya_reklamy/</a:t>
            </a:r>
            <a:endParaRPr lang="ru-RU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80C5-E96A-4B3F-96A7-A90E9B603C0C}" type="slidenum">
              <a:rPr lang="et-EE" smtClean="0">
                <a:solidFill>
                  <a:prstClr val="black"/>
                </a:solidFill>
              </a:rPr>
              <a:pPr/>
              <a:t>89</a:t>
            </a:fld>
            <a:endParaRPr lang="et-E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70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http://www.eso-online.ru/12_shagov_razrabotki_reklamnoj_kampanii/1_shag__filosofiya_i_psihologiya_reklamy/</a:t>
            </a:r>
            <a:endParaRPr lang="ru-RU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80C5-E96A-4B3F-96A7-A90E9B603C0C}" type="slidenum">
              <a:rPr lang="et-EE" smtClean="0">
                <a:solidFill>
                  <a:prstClr val="black"/>
                </a:solidFill>
              </a:rPr>
              <a:pPr/>
              <a:t>138</a:t>
            </a:fld>
            <a:endParaRPr lang="et-E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70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http://www.eso-online.ru/12_shagov_razrabotki_reklamnoj_kampanii/1_shag__filosofiya_i_psihologiya_reklamy/</a:t>
            </a:r>
            <a:endParaRPr lang="ru-RU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80C5-E96A-4B3F-96A7-A90E9B603C0C}" type="slidenum">
              <a:rPr lang="et-EE" smtClean="0">
                <a:solidFill>
                  <a:prstClr val="black"/>
                </a:solidFill>
              </a:rPr>
              <a:pPr/>
              <a:t>147</a:t>
            </a:fld>
            <a:endParaRPr lang="et-E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7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D16C26-0835-4F16-8F56-000D75EB4DC4}" type="datetimeFigureOut">
              <a:rPr lang="et-EE" smtClean="0"/>
              <a:t>04.02.2017</a:t>
            </a:fld>
            <a:endParaRPr lang="et-E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t-EE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99F91CD-C435-4046-9D3D-1BBD89F9848D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6C26-0835-4F16-8F56-000D75EB4DC4}" type="datetimeFigureOut">
              <a:rPr lang="et-EE" smtClean="0"/>
              <a:t>04.02.2017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91CD-C435-4046-9D3D-1BBD89F9848D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6C26-0835-4F16-8F56-000D75EB4DC4}" type="datetimeFigureOut">
              <a:rPr lang="et-EE" smtClean="0"/>
              <a:t>04.02.2017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91CD-C435-4046-9D3D-1BBD89F9848D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B803-9292-4520-AFEE-AE423C4748E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2/4/2017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A26B-A9B8-48BD-AC1A-60AC6DE5652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37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B803-9292-4520-AFEE-AE423C4748E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2/4/2017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A26B-A9B8-48BD-AC1A-60AC6DE5652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35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B803-9292-4520-AFEE-AE423C4748E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2/4/2017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A26B-A9B8-48BD-AC1A-60AC6DE5652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68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B803-9292-4520-AFEE-AE423C4748E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2/4/2017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A26B-A9B8-48BD-AC1A-60AC6DE5652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26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B803-9292-4520-AFEE-AE423C4748E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2/4/2017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A26B-A9B8-48BD-AC1A-60AC6DE5652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1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B803-9292-4520-AFEE-AE423C4748E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2/4/2017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A26B-A9B8-48BD-AC1A-60AC6DE5652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83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B803-9292-4520-AFEE-AE423C4748E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2/4/2017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A26B-A9B8-48BD-AC1A-60AC6DE5652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40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B803-9292-4520-AFEE-AE423C4748E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2/4/2017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A26B-A9B8-48BD-AC1A-60AC6DE5652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1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D16C26-0835-4F16-8F56-000D75EB4DC4}" type="datetimeFigureOut">
              <a:rPr lang="et-EE" smtClean="0"/>
              <a:t>04.02.2017</a:t>
            </a:fld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9F91CD-C435-4046-9D3D-1BBD89F9848D}" type="slidenum">
              <a:rPr lang="et-EE" smtClean="0"/>
              <a:t>‹#›</a:t>
            </a:fld>
            <a:endParaRPr lang="et-E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B803-9292-4520-AFEE-AE423C4748E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2/4/2017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A26B-A9B8-48BD-AC1A-60AC6DE5652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042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B803-9292-4520-AFEE-AE423C4748E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2/4/2017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A26B-A9B8-48BD-AC1A-60AC6DE5652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41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B803-9292-4520-AFEE-AE423C4748E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2/4/2017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A26B-A9B8-48BD-AC1A-60AC6DE5652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9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D16C26-0835-4F16-8F56-000D75EB4DC4}" type="datetimeFigureOut">
              <a:rPr lang="et-EE" smtClean="0"/>
              <a:t>04.02.2017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t-EE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99F91CD-C435-4046-9D3D-1BBD89F9848D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6C26-0835-4F16-8F56-000D75EB4DC4}" type="datetimeFigureOut">
              <a:rPr lang="et-EE" smtClean="0"/>
              <a:t>04.02.2017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91CD-C435-4046-9D3D-1BBD89F9848D}" type="slidenum">
              <a:rPr lang="et-EE" smtClean="0"/>
              <a:t>‹#›</a:t>
            </a:fld>
            <a:endParaRPr lang="et-E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6C26-0835-4F16-8F56-000D75EB4DC4}" type="datetimeFigureOut">
              <a:rPr lang="et-EE" smtClean="0"/>
              <a:t>04.02.2017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91CD-C435-4046-9D3D-1BBD89F9848D}" type="slidenum">
              <a:rPr lang="et-EE" smtClean="0"/>
              <a:t>‹#›</a:t>
            </a:fld>
            <a:endParaRPr lang="et-E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D16C26-0835-4F16-8F56-000D75EB4DC4}" type="datetimeFigureOut">
              <a:rPr lang="et-EE" smtClean="0"/>
              <a:t>04.02.2017</a:t>
            </a:fld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9F91CD-C435-4046-9D3D-1BBD89F9848D}" type="slidenum">
              <a:rPr lang="et-EE" smtClean="0"/>
              <a:t>‹#›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6C26-0835-4F16-8F56-000D75EB4DC4}" type="datetimeFigureOut">
              <a:rPr lang="et-EE" smtClean="0"/>
              <a:t>04.02.2017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91CD-C435-4046-9D3D-1BBD89F9848D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D16C26-0835-4F16-8F56-000D75EB4DC4}" type="datetimeFigureOut">
              <a:rPr lang="et-EE" smtClean="0"/>
              <a:t>04.02.2017</a:t>
            </a:fld>
            <a:endParaRPr lang="et-E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9F91CD-C435-4046-9D3D-1BBD89F9848D}" type="slidenum">
              <a:rPr lang="et-EE" smtClean="0"/>
              <a:t>‹#›</a:t>
            </a:fld>
            <a:endParaRPr lang="et-EE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D16C26-0835-4F16-8F56-000D75EB4DC4}" type="datetimeFigureOut">
              <a:rPr lang="et-EE" smtClean="0"/>
              <a:t>04.02.2017</a:t>
            </a:fld>
            <a:endParaRPr lang="et-E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9F91CD-C435-4046-9D3D-1BBD89F9848D}" type="slidenum">
              <a:rPr lang="et-EE" smtClean="0"/>
              <a:t>‹#›</a:t>
            </a:fld>
            <a:endParaRPr lang="et-E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D16C26-0835-4F16-8F56-000D75EB4DC4}" type="datetimeFigureOut">
              <a:rPr lang="et-EE" smtClean="0"/>
              <a:t>04.02.2017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9F91CD-C435-4046-9D3D-1BBD89F9848D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49B803-9292-4520-AFEE-AE423C4748E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2/4/2017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F3FA26B-A9B8-48BD-AC1A-60AC6DE5652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1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psyline.retter.ru/auzeng/start.php" TargetMode="Externa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brainmod.ru/tests/typology/questionnaire-keirsey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Маркетинговая и рекламная кампания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1. Философия </a:t>
            </a:r>
            <a:r>
              <a:rPr lang="ru-RU" dirty="0"/>
              <a:t>рекламы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745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Три кита психологии (три закона «тараканов» и фундамент и мотивы поведения человека): </a:t>
            </a:r>
            <a:endParaRPr lang="et-E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1). Лень (от нее – конформизм и стереотипность мышления и поведения). Глупость (лень думать) и гедонизм – проявление лени.</a:t>
            </a:r>
          </a:p>
          <a:p>
            <a:pPr marL="0" indent="0">
              <a:buNone/>
            </a:pPr>
            <a:r>
              <a:rPr lang="ru-RU" dirty="0" smtClean="0"/>
              <a:t> 2). Либидо (сексуальное влечение, инстинкт продолжения рода и инстинкт заботы о потомстве). Либидо во многом определяет человеческую природу. </a:t>
            </a:r>
          </a:p>
          <a:p>
            <a:pPr marL="0" indent="0">
              <a:buNone/>
            </a:pPr>
            <a:r>
              <a:rPr lang="ru-RU" dirty="0" smtClean="0"/>
              <a:t>3). Чувство собственной важности (самовлюбленность, эгоизм, погруженность в себя). </a:t>
            </a:r>
          </a:p>
          <a:p>
            <a:endParaRPr lang="ru-RU" dirty="0"/>
          </a:p>
          <a:p>
            <a:r>
              <a:rPr lang="ru-RU" dirty="0" smtClean="0"/>
              <a:t>Самоидентификация (кто «Я» и отношение к группе), агрессивность, стремление к власти, страх, инстинкт самосохранения и даже карьеризм, творчество и самореализация – из  чувства собственной важности. </a:t>
            </a:r>
          </a:p>
          <a:p>
            <a:r>
              <a:rPr lang="ru-RU" dirty="0" smtClean="0"/>
              <a:t>Приобретательство (чувство собственности) – проявление «цепляния» за все известное и избегание неизвестного для самосохранения и </a:t>
            </a:r>
            <a:r>
              <a:rPr lang="ru-RU" dirty="0" err="1" smtClean="0"/>
              <a:t>самоотождествления</a:t>
            </a:r>
            <a:r>
              <a:rPr lang="ru-RU" dirty="0" smtClean="0"/>
              <a:t> («первое внимание» по Кастанеде) – наиважнейшее и </a:t>
            </a:r>
            <a:r>
              <a:rPr lang="ru-RU" dirty="0" err="1" smtClean="0"/>
              <a:t>неучитываемое</a:t>
            </a:r>
            <a:r>
              <a:rPr lang="ru-RU" dirty="0" smtClean="0"/>
              <a:t> последствие чувства собственной важности.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006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Юридические нормы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Ряд </a:t>
            </a:r>
            <a:r>
              <a:rPr lang="ru-RU" dirty="0"/>
              <a:t>категорий товаров и услуг регламентируются специальными нормами потребления и рекламирования (ограничения, запреты, сертификация и лицензирование). </a:t>
            </a:r>
            <a:endParaRPr lang="ru-RU" dirty="0" smtClean="0"/>
          </a:p>
          <a:p>
            <a:r>
              <a:rPr lang="ru-RU" dirty="0" smtClean="0"/>
              <a:t>Примеры</a:t>
            </a:r>
            <a:r>
              <a:rPr lang="ru-RU" dirty="0"/>
              <a:t>: алкоголь, сигареты, оружие.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хороших рекламщиков это вызов – чем сложнее – тем чаще в результате получается креативнее.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5882926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Предрассудки и предубеждения на рынке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некоторых товарных категориях могут сложиться различные предрассудки, влияющие на оценку товара. </a:t>
            </a:r>
            <a:endParaRPr lang="ru-RU" dirty="0" smtClean="0"/>
          </a:p>
          <a:p>
            <a:r>
              <a:rPr lang="ru-RU" dirty="0" smtClean="0"/>
              <a:t>Производители </a:t>
            </a:r>
            <a:r>
              <a:rPr lang="ru-RU" dirty="0"/>
              <a:t>средств для мытья посуды обнаружили у домашних хозяек стойкое мнение, что хорошее средство обязательно должно хорошо пениться.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хотя пенистость никак не связана с моющими качествами, производители стали добавлять в состав пенообразующие агенты. Также важно знать – нет ли на рынке предубеждения против товара или товарной категории.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конце 1940-х годов в США у мужчин-курильщиков было стойкое предубеждение против сигаретного фильтра – многие считали, что все это только для женщин! Первые рекламы «</a:t>
            </a:r>
            <a:r>
              <a:rPr lang="ru-RU" dirty="0" err="1"/>
              <a:t>кавбойских</a:t>
            </a:r>
            <a:r>
              <a:rPr lang="ru-RU" dirty="0"/>
              <a:t>» сигарет </a:t>
            </a:r>
            <a:r>
              <a:rPr lang="ru-RU" dirty="0" err="1"/>
              <a:t>Marlboro</a:t>
            </a:r>
            <a:r>
              <a:rPr lang="ru-RU" dirty="0"/>
              <a:t> (которые раньше были дамской маркой) объясняли рынку достоинства фильтра.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0152378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Специфика сегмента рынка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разных сегментах рынка продающие моменты в данной категории могут иметь разный приоритет.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одном сегменте может быть важна прочность, в другом долговечность, в третьем цена и т.д. </a:t>
            </a:r>
            <a:endParaRPr lang="ru-RU" dirty="0" smtClean="0"/>
          </a:p>
          <a:p>
            <a:r>
              <a:rPr lang="ru-RU" dirty="0" smtClean="0"/>
              <a:t>Знание </a:t>
            </a:r>
            <a:r>
              <a:rPr lang="ru-RU" dirty="0"/>
              <a:t>приоритетности продающих моментов поможет сделать правильные акценты в рекламе для разных сегментов. </a:t>
            </a:r>
            <a:endParaRPr lang="ru-RU" dirty="0" smtClean="0"/>
          </a:p>
          <a:p>
            <a:r>
              <a:rPr lang="ru-RU" dirty="0" smtClean="0"/>
              <a:t>Прежде </a:t>
            </a:r>
            <a:r>
              <a:rPr lang="ru-RU" dirty="0"/>
              <a:t>всего, это касается заголовка рекламы.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962929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Страны – признанные лидеры в данной категории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Виды </a:t>
            </a:r>
            <a:r>
              <a:rPr lang="ru-RU" dirty="0"/>
              <a:t>классификации ассортимента товаров по географическому признаку. </a:t>
            </a:r>
            <a:endParaRPr lang="ru-RU" dirty="0" smtClean="0"/>
          </a:p>
          <a:p>
            <a:r>
              <a:rPr lang="ru-RU" dirty="0" smtClean="0"/>
              <a:t>Бытует </a:t>
            </a:r>
            <a:r>
              <a:rPr lang="ru-RU" dirty="0"/>
              <a:t>мнение, что есть страны, где лучше всего производят товары тех или иных категорий: пиво и автомобили в Германии, виски в Шотландии, коньяк и шампанское во Франции, вермут в Италии, водку и икру в России, бытовую электронику в Японии, сигары на Кубе и т.д. </a:t>
            </a:r>
            <a:endParaRPr lang="ru-RU" dirty="0" smtClean="0"/>
          </a:p>
          <a:p>
            <a:r>
              <a:rPr lang="ru-RU" dirty="0" smtClean="0"/>
              <a:t>Обыгрывание </a:t>
            </a:r>
            <a:r>
              <a:rPr lang="ru-RU" dirty="0"/>
              <a:t>этого может дать дополнительные очки, даже, если товар произведен не «там где надо», а только устанавливаются устойчивые ассоциации в рекламе.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7838771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Способы покупки (приобретения)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Тонкое </a:t>
            </a:r>
            <a:r>
              <a:rPr lang="ru-RU" dirty="0"/>
              <a:t>знание того, как покупают товар в данном сегменте, очень помогает в маркетинге и рекламе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Нужно уметь моделировать процесс покупки, просчитывая все аспекты контакта потребителя с товаром и принятия им решения о покупке.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4474522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Простая/сложная покупка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Решение </a:t>
            </a:r>
            <a:r>
              <a:rPr lang="ru-RU" dirty="0"/>
              <a:t>о покупке некоторых товаров принимает только один человек.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правило, это недорогие товары каждодневного спроса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Решение о покупке других товаров может принимать группа людей. </a:t>
            </a:r>
            <a:endParaRPr lang="ru-RU" dirty="0" smtClean="0"/>
          </a:p>
          <a:p>
            <a:r>
              <a:rPr lang="ru-RU" dirty="0" smtClean="0"/>
              <a:t>Покупку </a:t>
            </a:r>
            <a:r>
              <a:rPr lang="ru-RU" dirty="0"/>
              <a:t>телевизора, холодильника, мебели или автомобиля могут обсуждать все члены семьи. </a:t>
            </a:r>
            <a:endParaRPr lang="ru-RU" dirty="0" smtClean="0"/>
          </a:p>
          <a:p>
            <a:r>
              <a:rPr lang="ru-RU" dirty="0" smtClean="0"/>
              <a:t>Решение </a:t>
            </a:r>
            <a:r>
              <a:rPr lang="ru-RU" dirty="0"/>
              <a:t>о приобретении оборудования или дорогостоящих технологий могут принимать совместно представители разных отделов фирмы.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данном виде классификации товаров в первом случае покупку называют простой, во втором, сложной.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769139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Легкость (сложность) транспортировки и хранения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Это </a:t>
            </a:r>
            <a:r>
              <a:rPr lang="ru-RU" dirty="0"/>
              <a:t>вид классификации товаров по сложности и времени получения. </a:t>
            </a:r>
            <a:endParaRPr lang="ru-RU" dirty="0" smtClean="0"/>
          </a:p>
          <a:p>
            <a:r>
              <a:rPr lang="ru-RU" dirty="0" smtClean="0"/>
              <a:t>Сложность </a:t>
            </a:r>
            <a:r>
              <a:rPr lang="ru-RU" dirty="0"/>
              <a:t>транспортировки, например, из другого города или по почте, часто отпугивает покупателей.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1465051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Простота заказа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книге </a:t>
            </a:r>
            <a:r>
              <a:rPr lang="ru-RU" dirty="0" err="1"/>
              <a:t>Эла</a:t>
            </a:r>
            <a:r>
              <a:rPr lang="ru-RU" dirty="0"/>
              <a:t> Райса и Джека </a:t>
            </a:r>
            <a:r>
              <a:rPr lang="ru-RU" dirty="0" err="1"/>
              <a:t>Траута</a:t>
            </a:r>
            <a:r>
              <a:rPr lang="ru-RU" dirty="0"/>
              <a:t> «Маркетинговые войны» так описывается попытка заказать «Колу»:</a:t>
            </a:r>
          </a:p>
          <a:p>
            <a:pPr marL="0" indent="0">
              <a:buNone/>
            </a:pPr>
            <a:r>
              <a:rPr lang="ru-RU" dirty="0" smtClean="0"/>
              <a:t>-Дайте </a:t>
            </a:r>
            <a:r>
              <a:rPr lang="ru-RU" dirty="0"/>
              <a:t>мне «Колу».</a:t>
            </a:r>
          </a:p>
          <a:p>
            <a:pPr marL="0" indent="0">
              <a:buNone/>
            </a:pPr>
            <a:r>
              <a:rPr lang="ru-RU" dirty="0" smtClean="0"/>
              <a:t>-Вам </a:t>
            </a:r>
            <a:r>
              <a:rPr lang="ru-RU" dirty="0" err="1"/>
              <a:t>Classic</a:t>
            </a:r>
            <a:r>
              <a:rPr lang="ru-RU" dirty="0"/>
              <a:t> </a:t>
            </a:r>
            <a:r>
              <a:rPr lang="ru-RU" dirty="0" err="1"/>
              <a:t>Coke</a:t>
            </a:r>
            <a:r>
              <a:rPr lang="ru-RU" dirty="0"/>
              <a:t>, </a:t>
            </a:r>
            <a:r>
              <a:rPr lang="ru-RU" dirty="0" err="1"/>
              <a:t>New</a:t>
            </a:r>
            <a:r>
              <a:rPr lang="ru-RU" dirty="0"/>
              <a:t> </a:t>
            </a:r>
            <a:r>
              <a:rPr lang="ru-RU" dirty="0" err="1"/>
              <a:t>Coke</a:t>
            </a:r>
            <a:r>
              <a:rPr lang="ru-RU" dirty="0"/>
              <a:t>, </a:t>
            </a:r>
            <a:r>
              <a:rPr lang="ru-RU" dirty="0" err="1"/>
              <a:t>Cherry</a:t>
            </a:r>
            <a:r>
              <a:rPr lang="ru-RU" dirty="0"/>
              <a:t> </a:t>
            </a:r>
            <a:r>
              <a:rPr lang="ru-RU" dirty="0" err="1"/>
              <a:t>Coke</a:t>
            </a:r>
            <a:r>
              <a:rPr lang="ru-RU" dirty="0"/>
              <a:t> или </a:t>
            </a:r>
            <a:r>
              <a:rPr lang="ru-RU" dirty="0" err="1"/>
              <a:t>Diet</a:t>
            </a:r>
            <a:r>
              <a:rPr lang="ru-RU" dirty="0"/>
              <a:t> </a:t>
            </a:r>
            <a:r>
              <a:rPr lang="ru-RU" dirty="0" err="1"/>
              <a:t>Coke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Diet</a:t>
            </a:r>
            <a:r>
              <a:rPr lang="ru-RU" dirty="0" smtClean="0"/>
              <a:t> </a:t>
            </a:r>
            <a:r>
              <a:rPr lang="ru-RU" dirty="0" err="1"/>
              <a:t>Coke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-Вам </a:t>
            </a:r>
            <a:r>
              <a:rPr lang="ru-RU" dirty="0"/>
              <a:t>обычную </a:t>
            </a:r>
            <a:r>
              <a:rPr lang="ru-RU" dirty="0" err="1"/>
              <a:t>Diet</a:t>
            </a:r>
            <a:r>
              <a:rPr lang="ru-RU" dirty="0"/>
              <a:t> </a:t>
            </a:r>
            <a:r>
              <a:rPr lang="ru-RU" dirty="0" err="1"/>
              <a:t>Coke</a:t>
            </a:r>
            <a:r>
              <a:rPr lang="ru-RU" dirty="0"/>
              <a:t> или </a:t>
            </a:r>
            <a:r>
              <a:rPr lang="ru-RU" dirty="0" err="1"/>
              <a:t>Diet</a:t>
            </a:r>
            <a:r>
              <a:rPr lang="ru-RU" dirty="0"/>
              <a:t> </a:t>
            </a:r>
            <a:r>
              <a:rPr lang="ru-RU" dirty="0" err="1"/>
              <a:t>Coke</a:t>
            </a:r>
            <a:r>
              <a:rPr lang="ru-RU" dirty="0"/>
              <a:t> без кофеина?</a:t>
            </a:r>
          </a:p>
          <a:p>
            <a:pPr marL="0" indent="0">
              <a:buNone/>
            </a:pPr>
            <a:r>
              <a:rPr lang="ru-RU" dirty="0" smtClean="0"/>
              <a:t>-А</a:t>
            </a:r>
            <a:r>
              <a:rPr lang="ru-RU" dirty="0"/>
              <a:t>, черт возьми, дайте мне 7 </a:t>
            </a:r>
            <a:r>
              <a:rPr lang="ru-RU" dirty="0" err="1"/>
              <a:t>Up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45959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товаров по сложности терминологии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Многие </a:t>
            </a:r>
            <a:r>
              <a:rPr lang="ru-RU" dirty="0"/>
              <a:t>фирмы часто не задумываются о том, что средний человек, как правило, терминологии их области не знает, и общаются с покупателем на своем жаргоне.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Быстрее пули! Поддерживает оптимизированный С1! Включает умный </a:t>
            </a:r>
            <a:r>
              <a:rPr lang="ru-RU" dirty="0" err="1"/>
              <a:t>overlay</a:t>
            </a:r>
            <a:r>
              <a:rPr lang="ru-RU" dirty="0"/>
              <a:t> </a:t>
            </a:r>
            <a:r>
              <a:rPr lang="ru-RU" dirty="0" err="1"/>
              <a:t>linker</a:t>
            </a:r>
            <a:r>
              <a:rPr lang="ru-RU" dirty="0"/>
              <a:t>, шесть переменных регистров, четыре </a:t>
            </a:r>
            <a:r>
              <a:rPr lang="ru-RU" dirty="0" err="1"/>
              <a:t>chuffers</a:t>
            </a:r>
            <a:r>
              <a:rPr lang="ru-RU" dirty="0"/>
              <a:t>, двадцать один </a:t>
            </a:r>
            <a:r>
              <a:rPr lang="ru-RU" dirty="0" err="1"/>
              <a:t>litter</a:t>
            </a:r>
            <a:r>
              <a:rPr lang="ru-RU" dirty="0"/>
              <a:t>, и дешифровщик символов. Имеет плавающую запятую EEE, инструментарий ZAP, светящийся кэш. И… не менее шести со-процессоров</a:t>
            </a:r>
            <a:r>
              <a:rPr lang="ru-RU" dirty="0" smtClean="0"/>
              <a:t>!»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Оцените состояние слушателя и шансы продавца на успех. Разговаривайте с покупателем по-человечески!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245594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Циклы покупки и срок потребления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Метод </a:t>
            </a:r>
            <a:r>
              <a:rPr lang="ru-RU" dirty="0"/>
              <a:t>классификации товаров по цикличности покупки. </a:t>
            </a:r>
            <a:endParaRPr lang="ru-RU" dirty="0" smtClean="0"/>
          </a:p>
          <a:p>
            <a:r>
              <a:rPr lang="ru-RU" dirty="0" smtClean="0"/>
              <a:t>Одни </a:t>
            </a:r>
            <a:r>
              <a:rPr lang="ru-RU" dirty="0"/>
              <a:t>товары мы покупаем каждый день, то есть мы постоянно находимся на рынке данного продукта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Предметы </a:t>
            </a:r>
            <a:r>
              <a:rPr lang="ru-RU" dirty="0"/>
              <a:t>длительного пользования мы покупаем раз в 5-10 лет (иногда раз в жизни).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5095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Маркетинг мертв, хотя иногда можно подумать, что он жив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но на самом деле - это CRM (система установления персональных отношений с клиентами). </a:t>
            </a:r>
          </a:p>
          <a:p>
            <a:r>
              <a:rPr lang="ru-RU" dirty="0" smtClean="0"/>
              <a:t>Маркетинг – в классическом понимании исследования рынка, т.к. исследованиями можно только подтвердить или опровергнуть гипотезы исследователя, а выявить новое невозможно (благодаря чему и побеждают на рынке)! </a:t>
            </a:r>
          </a:p>
          <a:p>
            <a:r>
              <a:rPr lang="ru-RU" dirty="0" smtClean="0"/>
              <a:t>Целевая аудитория никогда не знает, что ей нужно заранее! </a:t>
            </a:r>
          </a:p>
          <a:p>
            <a:r>
              <a:rPr lang="ru-RU" dirty="0" smtClean="0"/>
              <a:t>Когда Генри Форда спросили, узнавал ли он у клиентов, какую машину они хотят, он ответил, что если бы он спросил об этом – ему бы ответили, что они хотят более быстроходную лошадь!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929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Сезонность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Продажа многих категорий товаров и услуг имеет сезонный характер.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очень важно учитывать.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780876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Пробная покупка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Мы </a:t>
            </a:r>
            <a:r>
              <a:rPr lang="ru-RU" dirty="0"/>
              <a:t>вряд ли можем позволить себе экспериментальную покупку автомобиля и других дорогостоящих товаров, но купить на пробу недорогой товар мы можем. </a:t>
            </a:r>
            <a:endParaRPr lang="ru-RU" dirty="0" smtClean="0"/>
          </a:p>
          <a:p>
            <a:r>
              <a:rPr lang="ru-RU" dirty="0" smtClean="0"/>
              <a:t>Часто </a:t>
            </a:r>
            <a:r>
              <a:rPr lang="ru-RU" dirty="0"/>
              <a:t>мы это делаем под действием рекламы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Но «если потребитель не получит от </a:t>
            </a:r>
            <a:r>
              <a:rPr lang="ru-RU" dirty="0" smtClean="0"/>
              <a:t>бренда </a:t>
            </a:r>
            <a:r>
              <a:rPr lang="ru-RU" dirty="0"/>
              <a:t>каких-либо реальных выгод, то </a:t>
            </a:r>
            <a:r>
              <a:rPr lang="ru-RU" dirty="0" smtClean="0"/>
              <a:t>бренд </a:t>
            </a:r>
            <a:r>
              <a:rPr lang="ru-RU" dirty="0"/>
              <a:t>не спасет никакая самая изобретательная реклама и продажа». </a:t>
            </a:r>
            <a:endParaRPr lang="ru-RU" dirty="0" smtClean="0"/>
          </a:p>
          <a:p>
            <a:r>
              <a:rPr lang="ru-RU" dirty="0" smtClean="0"/>
              <a:t>Последние </a:t>
            </a:r>
            <a:r>
              <a:rPr lang="ru-RU" dirty="0"/>
              <a:t>слова принадлежат Эду </a:t>
            </a:r>
            <a:r>
              <a:rPr lang="ru-RU" dirty="0" err="1"/>
              <a:t>Харнесу</a:t>
            </a:r>
            <a:r>
              <a:rPr lang="ru-RU" dirty="0"/>
              <a:t>, Председателю компании </a:t>
            </a:r>
            <a:r>
              <a:rPr lang="ru-RU" dirty="0" err="1"/>
              <a:t>Procter</a:t>
            </a:r>
            <a:r>
              <a:rPr lang="ru-RU" dirty="0"/>
              <a:t> &amp; </a:t>
            </a:r>
            <a:r>
              <a:rPr lang="ru-RU" dirty="0" err="1"/>
              <a:t>Gamble</a:t>
            </a:r>
            <a:r>
              <a:rPr lang="ru-RU" dirty="0"/>
              <a:t>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5097191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мы узнаем о товаре?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Многие </a:t>
            </a:r>
            <a:r>
              <a:rPr lang="ru-RU" dirty="0"/>
              <a:t>товары мы приобретаем впервые в жизни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Или же приобретаемый товар принадлежит к категории, которая развивается столь стремительно, что мы просто не в состоянии быть в курсе всех новинок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</a:t>
            </a:r>
            <a:r>
              <a:rPr lang="ru-RU" dirty="0"/>
              <a:t>чего обычно начинает среднестатистический покупатель?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посещения ближайшего магазина и общения с продавцом?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посещения соответствующего сайта или опроса знакомых? </a:t>
            </a:r>
            <a:endParaRPr lang="ru-RU" dirty="0" smtClean="0"/>
          </a:p>
          <a:p>
            <a:r>
              <a:rPr lang="ru-RU" dirty="0" smtClean="0"/>
              <a:t>Мы </a:t>
            </a:r>
            <a:r>
              <a:rPr lang="ru-RU" dirty="0"/>
              <a:t>также можем позвонить в первую же фирму и отнять у ее сотрудников массу времени своими расспросами… а потом купить товар у их конкурентов. </a:t>
            </a:r>
            <a:endParaRPr lang="ru-RU" dirty="0" smtClean="0"/>
          </a:p>
          <a:p>
            <a:r>
              <a:rPr lang="ru-RU" dirty="0" smtClean="0"/>
              <a:t>Продумайте </a:t>
            </a:r>
            <a:r>
              <a:rPr lang="ru-RU" dirty="0"/>
              <a:t>экономный способ «ликбеза» покупателя, стараясь при этом не поставлять обученных клиентов конкурентам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Объектом вашего внимания не всегда должен быть потребитель, иногда целесообразнее воздействовать на тех, кто ему советует.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8163664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месте продажи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Важно </a:t>
            </a:r>
            <a:r>
              <a:rPr lang="ru-RU" dirty="0"/>
              <a:t>представить себе во всех деталях, как покупатель встречается с товаром на месте продажи, когда он настроен на покупку. </a:t>
            </a:r>
            <a:endParaRPr lang="ru-RU" dirty="0" smtClean="0"/>
          </a:p>
          <a:p>
            <a:r>
              <a:rPr lang="ru-RU" dirty="0" smtClean="0"/>
              <a:t>Согласно </a:t>
            </a:r>
            <a:r>
              <a:rPr lang="ru-RU" dirty="0"/>
              <a:t>исследованиям большинство решений о покупке покупатель принимает именно на месте продажи.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8040109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 продавцом или без него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Есть </a:t>
            </a:r>
            <a:r>
              <a:rPr lang="ru-RU" dirty="0"/>
              <a:t>товары, решение о покупке которых разумный человек обычно принимает только после консультации с экспертом.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продавец – почти обязательный участник процесса покупки, то во всем мире создают пособия для продавцов.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нем разъясняют достоинства товара и дают рекомендации по его продаже.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8173143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Самообслуживание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Очень </a:t>
            </a:r>
            <a:r>
              <a:rPr lang="ru-RU" dirty="0"/>
              <a:t>большая классификация потребительских товаров, которые мы покупаем без участия продавца, выбирая их на полке в супермаркете. </a:t>
            </a:r>
            <a:endParaRPr lang="ru-RU" dirty="0" smtClean="0"/>
          </a:p>
          <a:p>
            <a:r>
              <a:rPr lang="ru-RU" dirty="0" smtClean="0"/>
              <a:t>Сколько</a:t>
            </a:r>
            <a:r>
              <a:rPr lang="ru-RU" dirty="0"/>
              <a:t>, в среднем, времени мы проводим перед данным стендом? </a:t>
            </a:r>
            <a:endParaRPr lang="ru-RU" dirty="0" smtClean="0"/>
          </a:p>
          <a:p>
            <a:r>
              <a:rPr lang="ru-RU" dirty="0" smtClean="0"/>
              <a:t>Сколько </a:t>
            </a:r>
            <a:r>
              <a:rPr lang="ru-RU" dirty="0"/>
              <a:t>секунд мы тратим на выбор товара? </a:t>
            </a:r>
            <a:r>
              <a:rPr lang="ru-RU" dirty="0" smtClean="0"/>
              <a:t>Клод </a:t>
            </a:r>
            <a:r>
              <a:rPr lang="ru-RU" dirty="0" err="1" smtClean="0"/>
              <a:t>Хопкинс</a:t>
            </a:r>
            <a:r>
              <a:rPr lang="ru-RU" dirty="0" smtClean="0"/>
              <a:t>: </a:t>
            </a:r>
            <a:r>
              <a:rPr lang="ru-RU" dirty="0"/>
              <a:t>«Самым лучшим продавцом товара должен быть сам товар. И не только собственно товар, но и всё, что его окружает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/>
              <a:t>Что же может его окружать?</a:t>
            </a:r>
          </a:p>
          <a:p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23" y="0"/>
            <a:ext cx="1465939" cy="245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8148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Упаковка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Метод </a:t>
            </a:r>
            <a:r>
              <a:rPr lang="ru-RU" dirty="0"/>
              <a:t>классификации товаров по важности упаковки.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товар стоит в магазине без выгодной упаковки, то его могут «окружать» конкурирующие товары.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отсутствие продавца упаковка берет на себя всю нагрузку по продаже!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Упаковать» (сделать из чего-либо «конфетку») можно и нужно не только для товаров в магазине, но и для услуг и </a:t>
            </a:r>
            <a:r>
              <a:rPr lang="ru-RU" dirty="0" err="1"/>
              <a:t>невитринных</a:t>
            </a:r>
            <a:r>
              <a:rPr lang="ru-RU" dirty="0"/>
              <a:t> товарных категорий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Ведь упаковка – это одежда, пусть только и воображаемая и только в рекламе, но которая должна быть у всего</a:t>
            </a:r>
            <a:r>
              <a:rPr lang="ru-RU" dirty="0" smtClean="0"/>
              <a:t>!</a:t>
            </a:r>
          </a:p>
          <a:p>
            <a:r>
              <a:rPr lang="ru-RU" dirty="0" smtClean="0"/>
              <a:t> </a:t>
            </a:r>
            <a:r>
              <a:rPr lang="ru-RU" dirty="0"/>
              <a:t>Важно также периодически «переодевать» товар или услугу.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5246365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Узнавание товара на полке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Легко </a:t>
            </a:r>
            <a:r>
              <a:rPr lang="ru-RU" dirty="0"/>
              <a:t>узнать на полке пиво, чай и некоторые другие товары, поскольку для них выделяют однотоварный стенд, так что сам факт нахождения товара на нем уже относит его к нужной товарной категории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Труднее, когда товар выставляют на многотоварном стенде (майонез и сметана; молоко, кефир, </a:t>
            </a:r>
            <a:r>
              <a:rPr lang="ru-RU" dirty="0" smtClean="0"/>
              <a:t>йогурт</a:t>
            </a:r>
            <a:r>
              <a:rPr lang="ru-RU" dirty="0"/>
              <a:t>; соки, крупы). </a:t>
            </a:r>
            <a:endParaRPr lang="ru-RU" dirty="0" smtClean="0"/>
          </a:p>
          <a:p>
            <a:r>
              <a:rPr lang="ru-RU" dirty="0" smtClean="0"/>
              <a:t>Здесь </a:t>
            </a:r>
            <a:r>
              <a:rPr lang="ru-RU" dirty="0"/>
              <a:t>создатели «одежды» товара должны учитывать то, что для занятого покупателя важнее возможность быстро определить вид товара, чем его производителя и марку.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выпускайте товар </a:t>
            </a:r>
            <a:r>
              <a:rPr lang="ru-RU" dirty="0" smtClean="0"/>
              <a:t>на </a:t>
            </a:r>
            <a:r>
              <a:rPr lang="ru-RU" dirty="0"/>
              <a:t>рынок, не убедившись в том, что он побеждает на полке в окружении своих конкурентов.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1619251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критерии выбора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 </a:t>
            </a:r>
            <a:r>
              <a:rPr lang="ru-RU" dirty="0"/>
              <a:t>многих товарных категориях есть один или несколько основных параметров, по которым оценивают товар. </a:t>
            </a:r>
            <a:endParaRPr lang="ru-RU" dirty="0" smtClean="0"/>
          </a:p>
          <a:p>
            <a:r>
              <a:rPr lang="ru-RU" dirty="0" smtClean="0"/>
              <a:t>Логика </a:t>
            </a:r>
            <a:r>
              <a:rPr lang="ru-RU" dirty="0"/>
              <a:t>подсказывает, что реклама таких товаров должна в первую очередь говорить именно о таких параметрах.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часто их даже не упоминают! Например, только самый неопытный покупатель принтера или копира не поинтересуется стоимостью одной копии, но в большинстве реклам принтеров и копиров эти данные отсутствуют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Какие основные вопросы задают ваши покупатели? Введите ответы на них в ваши рекламные материалы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3425845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Разное потребление на разных рынках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разных странах товары могут потреблять по-разному. </a:t>
            </a:r>
            <a:endParaRPr lang="ru-RU" dirty="0" smtClean="0"/>
          </a:p>
          <a:p>
            <a:r>
              <a:rPr lang="ru-RU" dirty="0" smtClean="0"/>
              <a:t>Спиртные </a:t>
            </a:r>
            <a:r>
              <a:rPr lang="ru-RU" dirty="0"/>
              <a:t>напитки </a:t>
            </a:r>
            <a:r>
              <a:rPr lang="ru-RU" dirty="0" smtClean="0"/>
              <a:t>в Европе  потребляют </a:t>
            </a:r>
            <a:r>
              <a:rPr lang="ru-RU" dirty="0"/>
              <a:t>в коктейлях, или разведенными, почти всегда со льдом. </a:t>
            </a:r>
            <a:endParaRPr lang="ru-RU" dirty="0" smtClean="0"/>
          </a:p>
          <a:p>
            <a:r>
              <a:rPr lang="ru-RU" dirty="0" smtClean="0"/>
              <a:t>Чай </a:t>
            </a:r>
            <a:r>
              <a:rPr lang="ru-RU" dirty="0"/>
              <a:t>в Англии пьют с молоком, в России без молока и часто с лимоном.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бы об этом почаще напоминали российскому потребителю, то он, может быть, отдавал предпочтение нашим маркам.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6125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Фрагментация медиа.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Масс медиа – уже нет. Средства массовой информации перестали быть массовыми (скорее они стали средствами узкой, а в будущем – персональной информации) - по причине узкой специализации СМИ, а точнее СУИ или СПИ, с одной стороны, и по причине «</a:t>
            </a:r>
            <a:r>
              <a:rPr lang="ru-RU" dirty="0" err="1" smtClean="0"/>
              <a:t>разбредания</a:t>
            </a:r>
            <a:r>
              <a:rPr lang="ru-RU" dirty="0" smtClean="0"/>
              <a:t>» целевых аудиторий по нишам.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Таргетинг</a:t>
            </a:r>
            <a:r>
              <a:rPr lang="ru-RU" dirty="0" smtClean="0"/>
              <a:t> (фокусировка рекламного воздействия на наиболее перспективных рыночных сегментах целевой аудитории) – единственно возможное решение для рекламы.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113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потребляют товар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Товары </a:t>
            </a:r>
            <a:r>
              <a:rPr lang="ru-RU" dirty="0"/>
              <a:t>потребляют по-разному, иногда даже в пределах одной категории. </a:t>
            </a:r>
            <a:endParaRPr lang="ru-RU" dirty="0" smtClean="0"/>
          </a:p>
          <a:p>
            <a:r>
              <a:rPr lang="ru-RU" dirty="0" smtClean="0"/>
              <a:t>Часто </a:t>
            </a:r>
            <a:r>
              <a:rPr lang="ru-RU" dirty="0"/>
              <a:t>реальными потребителями их товаров являются не те, или не только те, кого они считали своим основным рынком. Это классификация товаров в маркетинге со смещенной (неочевидной) целевой аудиторией. </a:t>
            </a:r>
            <a:endParaRPr lang="ru-RU" dirty="0" smtClean="0"/>
          </a:p>
          <a:p>
            <a:r>
              <a:rPr lang="ru-RU" dirty="0" smtClean="0"/>
              <a:t>Производители </a:t>
            </a:r>
            <a:r>
              <a:rPr lang="ru-RU" dirty="0"/>
              <a:t>детского мыла и шампуней уже не удивляются тому, что большая часть их продукции используется женщинами (их логика – что хорошо для нежной детской кожи, то хорошо и для моей!). </a:t>
            </a:r>
            <a:endParaRPr lang="ru-RU" dirty="0" smtClean="0"/>
          </a:p>
          <a:p>
            <a:r>
              <a:rPr lang="ru-RU" dirty="0" smtClean="0"/>
              <a:t>Американский </a:t>
            </a:r>
            <a:r>
              <a:rPr lang="ru-RU" dirty="0"/>
              <a:t>производитель шампуня для лошадей был удивлен тем, что его продуктом стали активно пользоваться хозяйки лошадей, на которых произвел впечатление шикарный блеск конской гривы, вымытой его шампунем. </a:t>
            </a:r>
            <a:endParaRPr lang="ru-RU" dirty="0" smtClean="0"/>
          </a:p>
          <a:p>
            <a:r>
              <a:rPr lang="ru-RU" dirty="0" smtClean="0"/>
              <a:t>Полученная </a:t>
            </a:r>
            <a:r>
              <a:rPr lang="ru-RU" dirty="0"/>
              <a:t>информация о способах потребления может подсказать интересные маркетинговые ходы, например, необходимость изменить рекламу и упаковку.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6545416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Публичное потребление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Множество </a:t>
            </a:r>
            <a:r>
              <a:rPr lang="ru-RU" dirty="0"/>
              <a:t>товарных категорий мы потребляем на глазах у других. </a:t>
            </a:r>
            <a:endParaRPr lang="ru-RU" dirty="0" smtClean="0"/>
          </a:p>
          <a:p>
            <a:r>
              <a:rPr lang="ru-RU" dirty="0" smtClean="0"/>
              <a:t>Примеры</a:t>
            </a:r>
            <a:r>
              <a:rPr lang="ru-RU" dirty="0"/>
              <a:t>: одежда, автомобили, декоративная косметика. </a:t>
            </a:r>
            <a:endParaRPr lang="ru-RU" dirty="0" smtClean="0"/>
          </a:p>
          <a:p>
            <a:r>
              <a:rPr lang="ru-RU" dirty="0" smtClean="0"/>
              <a:t>Наблюдательным </a:t>
            </a:r>
            <a:r>
              <a:rPr lang="ru-RU" dirty="0"/>
              <a:t>людям многое о человеке говорит то, на какой машине он ездит, какую одежду, обувь и часы он носит, какие спиртные напитки он пьет. </a:t>
            </a:r>
            <a:endParaRPr lang="ru-RU" dirty="0" smtClean="0"/>
          </a:p>
          <a:p>
            <a:r>
              <a:rPr lang="ru-RU" dirty="0" smtClean="0"/>
              <a:t>Отсюда </a:t>
            </a:r>
            <a:r>
              <a:rPr lang="ru-RU" dirty="0"/>
              <a:t>многие «публичные» товары могут служить «символами статуса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/>
              <a:t>Хорошо, когда реклама «публичных» товаров подчеркивает их престижность.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1442149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Интимное потребление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Потребление </a:t>
            </a:r>
            <a:r>
              <a:rPr lang="ru-RU" dirty="0"/>
              <a:t>других товаров скрыто от глаз посторонних.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лекарства, предметы личной гигиены и т.д. </a:t>
            </a:r>
            <a:endParaRPr lang="ru-RU" dirty="0" smtClean="0"/>
          </a:p>
          <a:p>
            <a:r>
              <a:rPr lang="ru-RU" dirty="0" smtClean="0"/>
              <a:t>Подобные </a:t>
            </a:r>
            <a:r>
              <a:rPr lang="ru-RU" dirty="0"/>
              <a:t>товары мы выбираем более прозаично и рационально. </a:t>
            </a:r>
            <a:endParaRPr lang="ru-RU" dirty="0" smtClean="0"/>
          </a:p>
          <a:p>
            <a:r>
              <a:rPr lang="ru-RU" dirty="0" smtClean="0"/>
              <a:t>Здесь </a:t>
            </a:r>
            <a:r>
              <a:rPr lang="ru-RU" dirty="0"/>
              <a:t>более уместно рациональное описание выгод.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7137103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сочетании с другими товарами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Некоторые </a:t>
            </a:r>
            <a:r>
              <a:rPr lang="ru-RU" dirty="0"/>
              <a:t>товары входят в классификацию товаров или услуг, которые используют в сочетании с другими товарами: автомобили с топливом, одежду с украшениями, обувь с носками (колготками), </a:t>
            </a:r>
            <a:r>
              <a:rPr lang="ru-RU" dirty="0" smtClean="0"/>
              <a:t>ром </a:t>
            </a:r>
            <a:r>
              <a:rPr lang="ru-RU" dirty="0"/>
              <a:t>с </a:t>
            </a:r>
            <a:r>
              <a:rPr lang="ru-RU" dirty="0" err="1"/>
              <a:t>Coca-Cola</a:t>
            </a:r>
            <a:r>
              <a:rPr lang="ru-RU" dirty="0"/>
              <a:t> и т.д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Реклама </a:t>
            </a:r>
            <a:r>
              <a:rPr lang="ru-RU" dirty="0" smtClean="0"/>
              <a:t>товара </a:t>
            </a:r>
            <a:r>
              <a:rPr lang="ru-RU" dirty="0"/>
              <a:t>выиграет, если </a:t>
            </a:r>
            <a:r>
              <a:rPr lang="ru-RU" dirty="0" smtClean="0"/>
              <a:t>опишите </a:t>
            </a:r>
            <a:r>
              <a:rPr lang="ru-RU" dirty="0"/>
              <a:t>насколько хорошо он сочетается со своим «компаньоном».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еще один продающий момент.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4119927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Товар услуга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411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 </a:t>
            </a:r>
            <a:r>
              <a:rPr lang="ru-RU" dirty="0"/>
              <a:t>мере «</a:t>
            </a:r>
            <a:r>
              <a:rPr lang="ru-RU" dirty="0" err="1"/>
              <a:t>коммодизации</a:t>
            </a:r>
            <a:r>
              <a:rPr lang="ru-RU" dirty="0"/>
              <a:t>» все большего количества товарных категорий маркетинговая борьба «за лишнюю пешку» все больше смещается в сторону услуг. </a:t>
            </a:r>
            <a:endParaRPr lang="ru-RU" dirty="0" smtClean="0"/>
          </a:p>
          <a:p>
            <a:r>
              <a:rPr lang="ru-RU" dirty="0" smtClean="0"/>
              <a:t>Супермаркеты </a:t>
            </a:r>
            <a:r>
              <a:rPr lang="ru-RU" dirty="0"/>
              <a:t>давно уже не конкурируют по ценам. </a:t>
            </a:r>
            <a:endParaRPr lang="ru-RU" dirty="0" smtClean="0"/>
          </a:p>
          <a:p>
            <a:r>
              <a:rPr lang="ru-RU" dirty="0" smtClean="0"/>
              <a:t>Конкуренция </a:t>
            </a:r>
            <a:r>
              <a:rPr lang="ru-RU" dirty="0"/>
              <a:t>сместилась в такие области, как ассортимент, скорость покупки, удобство размещения товаров, квалификация продавцов, наличие и стоимость доставки, удобство парковки, возможность оставить ребенка в игровой комнате и т.д. </a:t>
            </a:r>
            <a:endParaRPr lang="ru-RU" dirty="0" smtClean="0"/>
          </a:p>
          <a:p>
            <a:r>
              <a:rPr lang="ru-RU" dirty="0" smtClean="0"/>
              <a:t>То </a:t>
            </a:r>
            <a:r>
              <a:rPr lang="ru-RU" dirty="0"/>
              <a:t>есть по большей части конкуренция идет по количеству и качеству услуг. </a:t>
            </a:r>
            <a:endParaRPr lang="ru-RU" dirty="0" smtClean="0"/>
          </a:p>
          <a:p>
            <a:r>
              <a:rPr lang="ru-RU" dirty="0" smtClean="0"/>
              <a:t>Приглядитесь </a:t>
            </a:r>
            <a:r>
              <a:rPr lang="ru-RU" dirty="0"/>
              <a:t>к тому, что вы продаете. Часто это не просто товар, а товар услуга. Отражайте это в рекламе.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4221373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Скрытые потребности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Товар </a:t>
            </a:r>
            <a:r>
              <a:rPr lang="ru-RU" dirty="0"/>
              <a:t>может удовлетворять потребности, о существовании которых многие люди не подозревают или не задумываются. </a:t>
            </a:r>
            <a:endParaRPr lang="ru-RU" dirty="0" smtClean="0"/>
          </a:p>
          <a:p>
            <a:r>
              <a:rPr lang="ru-RU" dirty="0" smtClean="0"/>
              <a:t>Трудно </a:t>
            </a:r>
            <a:r>
              <a:rPr lang="ru-RU" dirty="0"/>
              <a:t>продать человеку </a:t>
            </a:r>
            <a:r>
              <a:rPr lang="ru-RU" dirty="0" smtClean="0"/>
              <a:t>фильтр </a:t>
            </a:r>
            <a:r>
              <a:rPr lang="ru-RU" dirty="0"/>
              <a:t>для очистки воды, предварительно не объяснив ему: решением каких проблем является данный товар.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3564561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Важность товара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Почему </a:t>
            </a:r>
            <a:r>
              <a:rPr lang="ru-RU" dirty="0"/>
              <a:t>многие простые и дешевые товары мы покупаем, не задумываясь, а на выбор других у нас уходит много времени и сил? </a:t>
            </a:r>
            <a:endParaRPr lang="ru-RU" dirty="0" smtClean="0"/>
          </a:p>
          <a:p>
            <a:r>
              <a:rPr lang="ru-RU" dirty="0" smtClean="0"/>
              <a:t>Так</a:t>
            </a:r>
            <a:r>
              <a:rPr lang="ru-RU" dirty="0"/>
              <a:t>, очередной автомобиль средняя </a:t>
            </a:r>
            <a:r>
              <a:rPr lang="ru-RU" dirty="0" smtClean="0"/>
              <a:t>семья </a:t>
            </a:r>
            <a:r>
              <a:rPr lang="ru-RU" dirty="0"/>
              <a:t>выбирает шесть месяцев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Дело в том, что разные товарные категории для нас имеют разную важность. </a:t>
            </a:r>
            <a:endParaRPr lang="ru-RU" dirty="0" smtClean="0"/>
          </a:p>
          <a:p>
            <a:r>
              <a:rPr lang="ru-RU" dirty="0" smtClean="0"/>
              <a:t>Чаще </a:t>
            </a:r>
            <a:r>
              <a:rPr lang="ru-RU" dirty="0"/>
              <a:t>всего важность определяется ценой товара. </a:t>
            </a:r>
            <a:endParaRPr lang="ru-RU" dirty="0" smtClean="0"/>
          </a:p>
          <a:p>
            <a:r>
              <a:rPr lang="ru-RU" dirty="0" smtClean="0"/>
              <a:t>Выбирая </a:t>
            </a:r>
            <a:r>
              <a:rPr lang="ru-RU" dirty="0"/>
              <a:t>важный товар, мы готовы переработать большой объем информации. Это важно учитывать в рекламе.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8116694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Рациональное и эмоциональное в принятии решения о покупке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Почти </a:t>
            </a:r>
            <a:r>
              <a:rPr lang="ru-RU" dirty="0"/>
              <a:t>все наши решения о покупке имеют рациональную и эмоциональную составляющие. </a:t>
            </a:r>
            <a:endParaRPr lang="ru-RU" dirty="0" smtClean="0"/>
          </a:p>
          <a:p>
            <a:r>
              <a:rPr lang="ru-RU" dirty="0" smtClean="0"/>
              <a:t>Так</a:t>
            </a:r>
            <a:r>
              <a:rPr lang="ru-RU" dirty="0"/>
              <a:t>, например, автомобиль относится к классификации товарной категории, которую мы выбираем не только на основании анализа «болтов и гаек», нас также волнуют престижность, эстетичность, удовольствие от езды и т.д. </a:t>
            </a:r>
            <a:endParaRPr lang="ru-RU" dirty="0" smtClean="0"/>
          </a:p>
          <a:p>
            <a:r>
              <a:rPr lang="ru-RU" dirty="0" smtClean="0"/>
              <a:t>Реклама </a:t>
            </a:r>
            <a:r>
              <a:rPr lang="ru-RU" dirty="0"/>
              <a:t>должна использовать весь арсенал продающих моментов, как рациональных, так и эмоциональных.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противном случае она будет терять потенциальных клиентов.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1416163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Новизна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Исключительно </a:t>
            </a:r>
            <a:r>
              <a:rPr lang="ru-RU" dirty="0"/>
              <a:t>важно знать, является ли товар новым.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да, то какова степень этой новизны: небольшая модификация старой концепции или нечто принципиально новое (революционный товар). </a:t>
            </a:r>
            <a:endParaRPr lang="ru-RU" dirty="0" smtClean="0"/>
          </a:p>
          <a:p>
            <a:r>
              <a:rPr lang="ru-RU" dirty="0" smtClean="0"/>
              <a:t>Новые </a:t>
            </a:r>
            <a:r>
              <a:rPr lang="ru-RU" dirty="0"/>
              <a:t>качества и достоинства требуют разъяснений.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основном это касается высокотехнологичных фирм, но не только.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4224192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товаров по известности марки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Товар </a:t>
            </a:r>
            <a:r>
              <a:rPr lang="ru-RU" dirty="0"/>
              <a:t>может быть давно известной, малоизвестной или совсем неизвестной маркой как известной, так и неизвестной фирмы.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должно влиять на характер рекламы и объем рекламных расходов.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8005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клиентоориентированный</a:t>
            </a:r>
            <a:r>
              <a:rPr lang="ru-RU" dirty="0" smtClean="0"/>
              <a:t> бизнес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et-EE" dirty="0" smtClean="0"/>
              <a:t>VS</a:t>
            </a:r>
          </a:p>
          <a:p>
            <a:r>
              <a:rPr lang="ru-RU" dirty="0" err="1" smtClean="0"/>
              <a:t>противоконкурентноориентророванный</a:t>
            </a:r>
            <a:r>
              <a:rPr lang="ru-RU" dirty="0" smtClean="0"/>
              <a:t> бизнес. </a:t>
            </a:r>
            <a:endParaRPr lang="et-EE" dirty="0" smtClean="0"/>
          </a:p>
          <a:p>
            <a:r>
              <a:rPr lang="ru-RU" dirty="0" smtClean="0"/>
              <a:t>Анализ конкурентов - процесс выявления основных конкурентов, оценка их целей, стратегий, сильных и слабых сторон и спектра вероятных ответных действий, а также выбор конкурентов, которых следует атаковать, либо избегать.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846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Подбренды</a:t>
            </a:r>
            <a:r>
              <a:rPr lang="ru-RU" dirty="0"/>
              <a:t/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Товар </a:t>
            </a:r>
            <a:r>
              <a:rPr lang="ru-RU" dirty="0"/>
              <a:t>может быть </a:t>
            </a:r>
            <a:r>
              <a:rPr lang="ru-RU" dirty="0" err="1" smtClean="0"/>
              <a:t>подбрендом</a:t>
            </a:r>
            <a:r>
              <a:rPr lang="ru-RU" dirty="0" smtClean="0"/>
              <a:t> </a:t>
            </a:r>
            <a:r>
              <a:rPr lang="ru-RU" dirty="0"/>
              <a:t>известного брэнда: </a:t>
            </a:r>
            <a:r>
              <a:rPr lang="ru-RU" dirty="0" smtClean="0"/>
              <a:t>«</a:t>
            </a:r>
            <a:r>
              <a:rPr lang="et-EE" dirty="0" smtClean="0"/>
              <a:t>Saku Originaal</a:t>
            </a:r>
            <a:r>
              <a:rPr lang="ru-RU" dirty="0" smtClean="0"/>
              <a:t>», «</a:t>
            </a:r>
            <a:r>
              <a:rPr lang="et-EE" dirty="0" smtClean="0"/>
              <a:t>Saku on Ise</a:t>
            </a:r>
            <a:r>
              <a:rPr lang="ru-RU" dirty="0" smtClean="0"/>
              <a:t>», «</a:t>
            </a:r>
            <a:r>
              <a:rPr lang="et-EE" dirty="0" smtClean="0"/>
              <a:t>Saku Porter</a:t>
            </a:r>
            <a:r>
              <a:rPr lang="ru-RU" dirty="0" smtClean="0"/>
              <a:t>» </a:t>
            </a:r>
            <a:r>
              <a:rPr lang="ru-RU" dirty="0"/>
              <a:t>и так далее. </a:t>
            </a:r>
            <a:endParaRPr lang="et-EE" dirty="0" smtClean="0"/>
          </a:p>
          <a:p>
            <a:r>
              <a:rPr lang="ru-RU" dirty="0" smtClean="0"/>
              <a:t>Иногда </a:t>
            </a:r>
            <a:r>
              <a:rPr lang="ru-RU" dirty="0"/>
              <a:t>бывает целесообразно отказаться от рекламы </a:t>
            </a:r>
            <a:r>
              <a:rPr lang="ru-RU" dirty="0" err="1" smtClean="0"/>
              <a:t>подбр</a:t>
            </a:r>
            <a:r>
              <a:rPr lang="ru-RU" dirty="0" err="1"/>
              <a:t>е</a:t>
            </a:r>
            <a:r>
              <a:rPr lang="ru-RU" dirty="0" err="1" smtClean="0"/>
              <a:t>ндов</a:t>
            </a:r>
            <a:r>
              <a:rPr lang="ru-RU" dirty="0"/>
              <a:t>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3672988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Необходимость обслуживания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Если </a:t>
            </a:r>
            <a:r>
              <a:rPr lang="ru-RU" dirty="0"/>
              <a:t>вы облегчили уход за товаром, его ремонт и обслуживание, то это нужно обязательно донести до рынка.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противном случае вы потеряете важные продающие моменты.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574381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Наличие в магазинах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Успех </a:t>
            </a:r>
            <a:r>
              <a:rPr lang="ru-RU" dirty="0"/>
              <a:t>товара на рынке определяется не только маркетингом и рекламой; здесь важно, в частности, физическое наличие товара на рынке – чем в большем количестве магазинов имеется данный товар, тем больше будут его продажи при прочих равных условиях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Наример</a:t>
            </a:r>
            <a:r>
              <a:rPr lang="ru-RU" dirty="0"/>
              <a:t>, конфеты «Чупа-Чупс», которые не рекламируются, но их можно встретить буквально везде. Иногда лучше тратить средства на дистрибуцию и упаковку, чем на рекламу.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0245670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Качество 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Очень </a:t>
            </a:r>
            <a:r>
              <a:rPr lang="ru-RU" dirty="0"/>
              <a:t>важна классификация товаров в маркетинге по качеству. </a:t>
            </a:r>
            <a:endParaRPr lang="ru-RU" dirty="0" smtClean="0"/>
          </a:p>
          <a:p>
            <a:r>
              <a:rPr lang="ru-RU" dirty="0" smtClean="0"/>
              <a:t>Качество </a:t>
            </a:r>
            <a:r>
              <a:rPr lang="ru-RU" dirty="0"/>
              <a:t>многих товаров мы можем оценить достаточно просто – примерив одежду или обувь, полистав книгу, посидев в кресле и т.д.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можете ли вы заранее оценить качество незнакомого товара в упаковке, или незнакомой гостиницы? </a:t>
            </a:r>
            <a:endParaRPr lang="ru-RU" dirty="0" smtClean="0"/>
          </a:p>
          <a:p>
            <a:r>
              <a:rPr lang="ru-RU" dirty="0" smtClean="0"/>
              <a:t>Часто </a:t>
            </a:r>
            <a:r>
              <a:rPr lang="ru-RU" dirty="0"/>
              <a:t>мы ищем косвенные показатели качества. Это могут быть звездочки на коньяке или гостинице, победы напитка на конкурсах и автомобиля на гонках, рекомендации авторитетных источников и отзывы счастливых пользователей, отчеты об </a:t>
            </a:r>
            <a:r>
              <a:rPr lang="ru-RU" dirty="0" smtClean="0"/>
              <a:t>испытаниях</a:t>
            </a:r>
          </a:p>
          <a:p>
            <a:r>
              <a:rPr lang="ru-RU" dirty="0" smtClean="0"/>
              <a:t>Необходимо </a:t>
            </a:r>
            <a:r>
              <a:rPr lang="ru-RU" dirty="0"/>
              <a:t>использовать все свидетельства качества, как прямые, так и косвенные. </a:t>
            </a:r>
            <a:endParaRPr lang="ru-RU" dirty="0" smtClean="0"/>
          </a:p>
          <a:p>
            <a:r>
              <a:rPr lang="ru-RU" dirty="0" smtClean="0"/>
              <a:t>Неосязаемость </a:t>
            </a:r>
            <a:r>
              <a:rPr lang="ru-RU" dirty="0"/>
              <a:t>услуги - продажа услуги происходит до момента ее потребления и оценки качества полученной работы, поэтому обязанностью маркетолога становится предоставление клиенту убедительных доказательств качества услуг.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2570657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товаров по серийности товарной категории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Серия </a:t>
            </a:r>
            <a:r>
              <a:rPr lang="ru-RU" dirty="0"/>
              <a:t>товаров или аксессуаров – удачный способ «подсадить» потребителя на них.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0651901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Степень осязаемости услуги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От </a:t>
            </a:r>
            <a:r>
              <a:rPr lang="ru-RU" dirty="0"/>
              <a:t>абсолютно неосязаемых (обучение) до осязаемых (ресторанные услуги). </a:t>
            </a:r>
            <a:endParaRPr lang="ru-RU" dirty="0" smtClean="0"/>
          </a:p>
          <a:p>
            <a:r>
              <a:rPr lang="ru-RU" dirty="0" smtClean="0"/>
              <a:t>Важно </a:t>
            </a:r>
            <a:r>
              <a:rPr lang="ru-RU" dirty="0"/>
              <a:t>в неосязаемых услугах визуализировать в рекламе их образ или результат их использования.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2385606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Индивидуальность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Это </a:t>
            </a:r>
            <a:r>
              <a:rPr lang="ru-RU" dirty="0"/>
              <a:t>классификация товаров и услуг готовых и индивидуально изготовленным (подогнанным), например, шитье индивидуальной модели платья и пр.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4395319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Товарные категории с автоматизированным или ручным трудом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Хэнд</a:t>
            </a:r>
            <a:r>
              <a:rPr lang="ru-RU" dirty="0" smtClean="0"/>
              <a:t> </a:t>
            </a:r>
            <a:r>
              <a:rPr lang="ru-RU" dirty="0" err="1"/>
              <a:t>мэйд</a:t>
            </a:r>
            <a:r>
              <a:rPr lang="ru-RU" dirty="0"/>
              <a:t> – часто хороший продающий момент.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3713127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Маркетинговая и рекламная кампания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5. </a:t>
            </a:r>
            <a:r>
              <a:rPr lang="ru-RU" dirty="0"/>
              <a:t>Рекламный бюджет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3086157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 рассмотрении рекламного бюджета нужно выделять </a:t>
            </a:r>
            <a:r>
              <a:rPr lang="et-EE" dirty="0" smtClean="0"/>
              <a:t>5</a:t>
            </a:r>
            <a:r>
              <a:rPr lang="ru-RU" dirty="0" smtClean="0"/>
              <a:t> вопросов: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). Понимание природы рекламного бюджета</a:t>
            </a:r>
            <a:r>
              <a:rPr lang="ru-RU" dirty="0" smtClean="0"/>
              <a:t>;</a:t>
            </a:r>
            <a:endParaRPr lang="et-EE" dirty="0" smtClean="0"/>
          </a:p>
          <a:p>
            <a:r>
              <a:rPr lang="ru-RU" dirty="0" smtClean="0"/>
              <a:t>2</a:t>
            </a:r>
            <a:r>
              <a:rPr lang="ru-RU" dirty="0"/>
              <a:t>). Из чего состоит бюджет рекламы (стоимость единиц измерения рекламы); </a:t>
            </a:r>
            <a:endParaRPr lang="et-EE" dirty="0" smtClean="0"/>
          </a:p>
          <a:p>
            <a:r>
              <a:rPr lang="ru-RU" dirty="0" smtClean="0"/>
              <a:t>3</a:t>
            </a:r>
            <a:r>
              <a:rPr lang="ru-RU" dirty="0"/>
              <a:t>). Способы расчета оптимального рекламного бюджета; </a:t>
            </a:r>
            <a:endParaRPr lang="et-EE" dirty="0" smtClean="0"/>
          </a:p>
          <a:p>
            <a:r>
              <a:rPr lang="ru-RU" dirty="0" smtClean="0"/>
              <a:t>4</a:t>
            </a:r>
            <a:r>
              <a:rPr lang="ru-RU" dirty="0"/>
              <a:t>). Подходы к распределению рекламного бюджета по времени; </a:t>
            </a:r>
            <a:endParaRPr lang="et-EE" dirty="0" smtClean="0"/>
          </a:p>
          <a:p>
            <a:r>
              <a:rPr lang="ru-RU" dirty="0" smtClean="0"/>
              <a:t>5</a:t>
            </a:r>
            <a:r>
              <a:rPr lang="ru-RU" dirty="0"/>
              <a:t>). Способы экономии рекламного бюджета.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6013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Позиционирование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-процесс точного определения положения фирмы и ее товара, в выбранной нише, по отношению к конкурентам</a:t>
            </a:r>
            <a:r>
              <a:rPr lang="et-EE" dirty="0" smtClean="0"/>
              <a:t> </a:t>
            </a:r>
            <a:r>
              <a:rPr lang="ru-RU" dirty="0" smtClean="0"/>
              <a:t>в сознании покупателя.  Формирование образа марки в сознании целевой аудитории таким образом, чтобы она как можно более выгодно отличалась от марок конкурентов. </a:t>
            </a:r>
          </a:p>
          <a:p>
            <a:r>
              <a:rPr lang="ru-RU" dirty="0" smtClean="0"/>
              <a:t>Приемы позиционирования: товарная категория ("мы эксперты в области бытовой техники"); соотношение цена/качество ("мы предлагаем элитные товары по высоким ценам"); особые выгоды ("мы работаем 24 часа в сутки"); стиль жизни или вид деятельности ("мы предлагаем экологически чистые продукты"). Позиционирование заменяет теряющее смысл Уникальное торговое предложение (основную черту, характеристику или свойство, присущее предмету рекламы, выгодно отличающее его от конкурентов и привлекательное для потребителей).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260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Рекламный бюджет – это не затраты на рекламу, а прямые инвестиции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7942772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 чего состоит бюджет рекламы (стоимость единиц измерения рекламы).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Единица измерения для печатной рекламы </a:t>
            </a:r>
            <a:r>
              <a:rPr lang="ru-RU" dirty="0"/>
              <a:t>(объявлений):</a:t>
            </a:r>
          </a:p>
          <a:p>
            <a:r>
              <a:rPr lang="ru-RU" dirty="0"/>
              <a:t>Знаки </a:t>
            </a:r>
          </a:p>
          <a:p>
            <a:r>
              <a:rPr lang="ru-RU" dirty="0"/>
              <a:t>Слово</a:t>
            </a:r>
          </a:p>
          <a:p>
            <a:r>
              <a:rPr lang="ru-RU" dirty="0"/>
              <a:t>Строка</a:t>
            </a:r>
          </a:p>
          <a:p>
            <a:r>
              <a:rPr lang="ru-RU" dirty="0"/>
              <a:t>Объявление целиком</a:t>
            </a:r>
          </a:p>
          <a:p>
            <a:pPr marL="0" indent="0">
              <a:buNone/>
            </a:pPr>
            <a:r>
              <a:rPr lang="ru-RU" b="1" dirty="0"/>
              <a:t>Единица измерения для печатной рекламы </a:t>
            </a:r>
            <a:r>
              <a:rPr lang="ru-RU" dirty="0"/>
              <a:t>(рекламы):</a:t>
            </a:r>
          </a:p>
          <a:p>
            <a:r>
              <a:rPr lang="ru-RU" dirty="0"/>
              <a:t>Квадратный сантиметр</a:t>
            </a:r>
          </a:p>
          <a:p>
            <a:r>
              <a:rPr lang="ru-RU" dirty="0"/>
              <a:t>Модуль (рекламная площадь определенного размера - у каждого СМИ своя)</a:t>
            </a:r>
          </a:p>
          <a:p>
            <a:r>
              <a:rPr lang="ru-RU" dirty="0"/>
              <a:t>Часть полосы (1/1, 1/2, 1/4 и т.д.)</a:t>
            </a:r>
          </a:p>
          <a:p>
            <a:pPr marL="0" indent="0">
              <a:buNone/>
            </a:pPr>
            <a:r>
              <a:rPr lang="ru-RU" b="1" dirty="0"/>
              <a:t>Единица измерения для печатной рекламы</a:t>
            </a:r>
            <a:r>
              <a:rPr lang="ru-RU" dirty="0"/>
              <a:t> (бегущей строки):</a:t>
            </a:r>
          </a:p>
          <a:p>
            <a:r>
              <a:rPr lang="ru-RU" dirty="0"/>
              <a:t>Слово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8961124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Способы расчета оптимального рекламного бюджета.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Правильные</a:t>
            </a:r>
          </a:p>
          <a:p>
            <a:r>
              <a:rPr lang="ru-RU" dirty="0" smtClean="0"/>
              <a:t>Неправильные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5874341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Подходы к распределению рекламного бюджета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96136" y="1628800"/>
            <a:ext cx="2488704" cy="48737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Рекламная кампания с неизменным уровнем рекламных затрат</a:t>
            </a:r>
          </a:p>
          <a:p>
            <a:r>
              <a:rPr lang="ru-RU" dirty="0"/>
              <a:t> (сообщение выходит на регулярной основе в течение определенного времени):</a:t>
            </a:r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1" y="2564904"/>
            <a:ext cx="4953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26315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Рекламная кампания со «скачкообразным» уровнем распределения затрат на рекламу: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4953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81980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22587"/>
            <a:ext cx="4953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67782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Способы минимизировать (оптимизировать) рекламный бюджет: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 </a:t>
            </a:r>
            <a:r>
              <a:rPr lang="ru-RU" dirty="0"/>
              <a:t>счет скидок за больший объем и сроки размещения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за счет уменьшения размера рекламы благодаря грамотному креативу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счет чередования активной рекламной кампании и напоминающей рекламы; благодаря использованию бесплатных или условно бесплатных форм рекламы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тот же партизанский маркетинг).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35581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Маркетинговая и рекламная кампания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6</a:t>
            </a:r>
            <a:r>
              <a:rPr lang="ru-RU" dirty="0" smtClean="0"/>
              <a:t>. </a:t>
            </a:r>
            <a:r>
              <a:rPr lang="ru-RU" dirty="0" err="1"/>
              <a:t>Медиапланирование</a:t>
            </a:r>
            <a:endParaRPr lang="ru-RU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3245278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Медиапланирование</a:t>
            </a:r>
            <a:r>
              <a:rPr lang="ru-RU" dirty="0"/>
              <a:t/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выбор  видов и форм рекламы при разработке рекламной кампании</a:t>
            </a:r>
          </a:p>
          <a:p>
            <a:r>
              <a:rPr lang="ru-RU" dirty="0" smtClean="0"/>
              <a:t>медиа </a:t>
            </a:r>
            <a:r>
              <a:rPr lang="ru-RU" dirty="0" err="1"/>
              <a:t>микс</a:t>
            </a:r>
            <a:r>
              <a:rPr lang="ru-RU" dirty="0"/>
              <a:t> и </a:t>
            </a:r>
            <a:r>
              <a:rPr lang="ru-RU" dirty="0" err="1" smtClean="0"/>
              <a:t>медиакарта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медиаплан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виды рекламы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формы рекламы, </a:t>
            </a:r>
            <a:endParaRPr lang="ru-RU" dirty="0" smtClean="0"/>
          </a:p>
          <a:p>
            <a:r>
              <a:rPr lang="ru-RU" dirty="0" smtClean="0"/>
              <a:t>данные </a:t>
            </a:r>
            <a:r>
              <a:rPr lang="ru-RU" dirty="0" err="1"/>
              <a:t>сми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выбор </a:t>
            </a:r>
            <a:r>
              <a:rPr lang="ru-RU" dirty="0"/>
              <a:t>средств рекламы, </a:t>
            </a:r>
            <a:endParaRPr lang="ru-RU" dirty="0" smtClean="0"/>
          </a:p>
          <a:p>
            <a:r>
              <a:rPr lang="ru-RU" dirty="0" smtClean="0"/>
              <a:t>сравнение </a:t>
            </a:r>
            <a:r>
              <a:rPr lang="ru-RU" dirty="0"/>
              <a:t>СМИ и выбор носителей рекламы при составление </a:t>
            </a:r>
            <a:r>
              <a:rPr lang="ru-RU" dirty="0" err="1"/>
              <a:t>медиаплана</a:t>
            </a:r>
            <a:r>
              <a:rPr lang="ru-RU" dirty="0"/>
              <a:t> рекламной кампании):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3421762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рекламы - шесть основных средств воздействия: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/>
              <a:t>Реклама</a:t>
            </a:r>
            <a:r>
              <a:rPr lang="ru-RU" dirty="0"/>
              <a:t> - информационная форма рекламы неличного представления и продвижения идей, товаров или услуг;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Паблик </a:t>
            </a:r>
            <a:r>
              <a:rPr lang="ru-RU" b="1" dirty="0" err="1"/>
              <a:t>рилейшнз</a:t>
            </a:r>
            <a:r>
              <a:rPr lang="ru-RU" b="1" dirty="0"/>
              <a:t> </a:t>
            </a:r>
            <a:r>
              <a:rPr lang="ru-RU" dirty="0"/>
              <a:t>(связи с общественностью, </a:t>
            </a:r>
            <a:r>
              <a:rPr lang="ru-RU" dirty="0" err="1"/>
              <a:t>pr</a:t>
            </a:r>
            <a:r>
              <a:rPr lang="ru-RU" dirty="0"/>
              <a:t>, </a:t>
            </a:r>
            <a:r>
              <a:rPr lang="ru-RU" dirty="0" err="1"/>
              <a:t>public</a:t>
            </a:r>
            <a:r>
              <a:rPr lang="ru-RU" dirty="0"/>
              <a:t> </a:t>
            </a:r>
            <a:r>
              <a:rPr lang="ru-RU" dirty="0" err="1"/>
              <a:t>relations</a:t>
            </a:r>
            <a:r>
              <a:rPr lang="ru-RU" dirty="0"/>
              <a:t>) - создание благоприятного мнения о компании или товаре путем распространения о них важных сведений или установления хороших отношений с государственными или общественными структурами;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err="1"/>
              <a:t>Sales</a:t>
            </a:r>
            <a:r>
              <a:rPr lang="ru-RU" b="1" dirty="0"/>
              <a:t> </a:t>
            </a:r>
            <a:r>
              <a:rPr lang="ru-RU" b="1" dirty="0" err="1"/>
              <a:t>Promotion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Сейлз-Промоушн</a:t>
            </a:r>
            <a:r>
              <a:rPr lang="ru-RU" dirty="0"/>
              <a:t>, BTL) - стимулирование сбыта - кратковременные меры побуждения к покупке в местах продажи;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err="1"/>
              <a:t>Direct</a:t>
            </a:r>
            <a:r>
              <a:rPr lang="ru-RU" b="1" dirty="0"/>
              <a:t> </a:t>
            </a:r>
            <a:r>
              <a:rPr lang="ru-RU" b="1" dirty="0" err="1"/>
              <a:t>marketing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директ</a:t>
            </a:r>
            <a:r>
              <a:rPr lang="ru-RU" dirty="0"/>
              <a:t>-маркетинг) – индивидуальная форма рекламы продвижение товара в ходе индивидуального обращения к каждому покупателю. Помимо </a:t>
            </a:r>
            <a:r>
              <a:rPr lang="ru-RU" dirty="0" err="1"/>
              <a:t>директ</a:t>
            </a:r>
            <a:r>
              <a:rPr lang="ru-RU" dirty="0"/>
              <a:t> мейла (почтовой рассылки и коммерческих предложений), входит телефонный маркетинг.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err="1"/>
              <a:t>Продакт</a:t>
            </a:r>
            <a:r>
              <a:rPr lang="ru-RU" b="1" dirty="0"/>
              <a:t> </a:t>
            </a:r>
            <a:r>
              <a:rPr lang="ru-RU" b="1" dirty="0" err="1"/>
              <a:t>плейсмент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Product</a:t>
            </a:r>
            <a:r>
              <a:rPr lang="ru-RU" dirty="0"/>
              <a:t> </a:t>
            </a:r>
            <a:r>
              <a:rPr lang="ru-RU" dirty="0" err="1"/>
              <a:t>placement</a:t>
            </a:r>
            <a:r>
              <a:rPr lang="ru-RU" dirty="0"/>
              <a:t>, PP) – скрытая форма рекламы, встроенная в сюжет фильма, когда в кадре демонстрируются действия с товаром определенной марки. Официально запрещена законодательством. 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Косвенная </a:t>
            </a:r>
            <a:r>
              <a:rPr lang="ru-RU" b="1" dirty="0"/>
              <a:t>реклама </a:t>
            </a:r>
            <a:r>
              <a:rPr lang="ru-RU" dirty="0"/>
              <a:t>– неявное рекламирование товаров и услуг посредством интервью, публикаций, радио или телепередач, в которых упоминается рекламируемый товар. При этом сообщаются сведения о заказчике рекламы.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72425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Гиперупрощение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стратегический тренд не только в рекламе, но и в бизнесе вообще.</a:t>
            </a:r>
          </a:p>
          <a:p>
            <a:r>
              <a:rPr lang="ru-RU" dirty="0" smtClean="0"/>
              <a:t> Все гениальное просто!</a:t>
            </a:r>
          </a:p>
          <a:p>
            <a:r>
              <a:rPr lang="ru-RU" dirty="0" smtClean="0"/>
              <a:t> Побеждает не сильнейший, не быстрейший, а «простейший».</a:t>
            </a:r>
          </a:p>
          <a:p>
            <a:r>
              <a:rPr lang="ru-RU" dirty="0" smtClean="0"/>
              <a:t> В результате эволюции мозг человека уменьшается! 99%людей в 99%случаев действуют как роботы! </a:t>
            </a:r>
          </a:p>
          <a:p>
            <a:r>
              <a:rPr lang="ru-RU" dirty="0" smtClean="0"/>
              <a:t>Им не охота, а часто и нечем думать… Чем проще реклама - тем лучше. В рекламе не должно быть ничего ненужного - лишних: графики, текста, "прибамбасов", </a:t>
            </a:r>
            <a:r>
              <a:rPr lang="ru-RU" dirty="0" err="1" smtClean="0"/>
              <a:t>выкрутас</a:t>
            </a:r>
            <a:r>
              <a:rPr lang="ru-RU" dirty="0" smtClean="0"/>
              <a:t> и т.д.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291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Партизанский маркетинг: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</a:t>
            </a:r>
            <a:r>
              <a:rPr lang="ru-RU" dirty="0"/>
              <a:t>). WOM </a:t>
            </a:r>
            <a:r>
              <a:rPr lang="et-EE" dirty="0"/>
              <a:t>(</a:t>
            </a:r>
            <a:r>
              <a:rPr lang="et-EE" dirty="0" err="1"/>
              <a:t>word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mouth</a:t>
            </a:r>
            <a:r>
              <a:rPr lang="et-EE" dirty="0"/>
              <a:t>, «</a:t>
            </a:r>
            <a:r>
              <a:rPr lang="ru-RU"/>
              <a:t>сарафанное радио</a:t>
            </a:r>
            <a:r>
              <a:rPr lang="ru-RU" smtClean="0"/>
              <a:t>») и </a:t>
            </a:r>
            <a:r>
              <a:rPr lang="ru-RU" dirty="0"/>
              <a:t>вирусная реклама – реклама из уст в уста – «сарафанное радио» или слухи (сарафанное радио, корпоративные мифы, вирусная реклама).</a:t>
            </a:r>
          </a:p>
          <a:p>
            <a:r>
              <a:rPr lang="ru-RU" dirty="0"/>
              <a:t>Б). </a:t>
            </a:r>
            <a:r>
              <a:rPr lang="ru-RU" dirty="0" err="1"/>
              <a:t>Ambient-media</a:t>
            </a:r>
            <a:r>
              <a:rPr lang="ru-RU" dirty="0"/>
              <a:t> - размещение нестандартной рекламы в городской среде</a:t>
            </a:r>
          </a:p>
          <a:p>
            <a:r>
              <a:rPr lang="ru-RU" dirty="0"/>
              <a:t>(на асфальте, на деревьях, в туалетах, на людях и животных и пр.) .</a:t>
            </a:r>
          </a:p>
          <a:p>
            <a:r>
              <a:rPr lang="ru-RU" dirty="0"/>
              <a:t>В). Акции и </a:t>
            </a:r>
            <a:r>
              <a:rPr lang="ru-RU" dirty="0" err="1"/>
              <a:t>перфомансы</a:t>
            </a:r>
            <a:r>
              <a:rPr lang="ru-RU" dirty="0"/>
              <a:t>. </a:t>
            </a:r>
          </a:p>
          <a:p>
            <a:r>
              <a:rPr lang="ru-RU" dirty="0"/>
              <a:t>Г). </a:t>
            </a:r>
            <a:r>
              <a:rPr lang="ru-RU" dirty="0" err="1"/>
              <a:t>Ambush</a:t>
            </a:r>
            <a:r>
              <a:rPr lang="ru-RU" dirty="0"/>
              <a:t> </a:t>
            </a:r>
            <a:r>
              <a:rPr lang="ru-RU" dirty="0" err="1"/>
              <a:t>marketing</a:t>
            </a:r>
            <a:r>
              <a:rPr lang="ru-RU" dirty="0"/>
              <a:t> (</a:t>
            </a:r>
            <a:r>
              <a:rPr lang="ru-RU" dirty="0" err="1"/>
              <a:t>паризанский</a:t>
            </a:r>
            <a:r>
              <a:rPr lang="ru-RU" dirty="0"/>
              <a:t> </a:t>
            </a:r>
            <a:r>
              <a:rPr lang="ru-RU" dirty="0" err="1"/>
              <a:t>спонсоринг</a:t>
            </a:r>
            <a:r>
              <a:rPr lang="ru-RU" dirty="0"/>
              <a:t> -  разработка кампании результатом которой становится ассоциирование бренда рекламодателя  со значимым событием).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4799668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5467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Гендерные особенности рекламы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мужчины и женщины – точно существа с разных планет, отличающиеся друг от друга даже генетически больше, чем мужчина или женщина от обезьяны!</a:t>
            </a:r>
          </a:p>
          <a:p>
            <a:r>
              <a:rPr lang="ru-RU" dirty="0" smtClean="0"/>
              <a:t>женщине важно …</a:t>
            </a:r>
          </a:p>
          <a:p>
            <a:r>
              <a:rPr lang="ru-RU" dirty="0" smtClean="0"/>
              <a:t>Мужчине эволюционно важно …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606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рекламы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19256" cy="56612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сила воздействия рекламы на потребителей. </a:t>
            </a:r>
          </a:p>
          <a:p>
            <a:r>
              <a:rPr lang="ru-RU" dirty="0" smtClean="0"/>
              <a:t>Измеряется соотношением рекламных затрат и увеличения объемов продаж, точное измерение невозможно, т.к. помимо рекламы (правильного определения целей и задач рекламы, знания конкурентов и целевой аудитории, креатива, охвата, частоты и </a:t>
            </a:r>
            <a:r>
              <a:rPr lang="ru-RU" dirty="0" err="1" smtClean="0"/>
              <a:t>медиапланирования</a:t>
            </a:r>
            <a:r>
              <a:rPr lang="ru-RU" dirty="0" smtClean="0"/>
              <a:t>) на процесс продаж влияет масса других факторов.</a:t>
            </a:r>
          </a:p>
          <a:p>
            <a:r>
              <a:rPr lang="ru-RU" dirty="0" smtClean="0"/>
              <a:t> Спонтанная эффективность рекламы. При всех прочих равных условиях одна и та же реклама может сработать, а может и нет, т.к. на ее эффективность влияют множество неподдающихся исследованию факторов (спонтанные переходы потребителей от одного </a:t>
            </a:r>
            <a:r>
              <a:rPr lang="ru-RU" dirty="0" err="1" smtClean="0"/>
              <a:t>рекламоносителя</a:t>
            </a:r>
            <a:r>
              <a:rPr lang="ru-RU" dirty="0" smtClean="0"/>
              <a:t> к другому, контент конкретного номера или программы, количество конкурентов в </a:t>
            </a:r>
            <a:r>
              <a:rPr lang="ru-RU" dirty="0" err="1" smtClean="0"/>
              <a:t>рекламоносителе</a:t>
            </a:r>
            <a:r>
              <a:rPr lang="ru-RU" dirty="0" smtClean="0"/>
              <a:t>, погода, настроение потребителей и пр.). </a:t>
            </a:r>
          </a:p>
          <a:p>
            <a:r>
              <a:rPr lang="ru-RU" dirty="0" smtClean="0"/>
              <a:t>Точный источник эффективности выявить невозможно! Так, по результатам одного исследования, интервьюеры стояли сразу за рекламным щитом и спрашивали прохожих, какая реклама там изображена – 60 людей называли рекламу, которой там нет, а 30 не могли вспомнить!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476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Рекламу никто не любит, но она все равно действует.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Потребители могут смеяться над рекламой в разговорах с друзьями, однако когда они идут за покупками, то воспоминание о товаре или его узнавание могут срабатывать хотя бы потому, что это единственная имеющаяся в наличии информация. </a:t>
            </a:r>
          </a:p>
          <a:p>
            <a:r>
              <a:rPr lang="ru-RU" dirty="0" smtClean="0"/>
              <a:t>Основной механизм «обхода нелюбви» - со временем человек забывает источник информации. Не зная, где он услышал информацию, человек абстрактно приписывает сообщение своему информационному окружению (общению с друзьями, родственниками и т.д.). </a:t>
            </a:r>
          </a:p>
          <a:p>
            <a:r>
              <a:rPr lang="ru-RU" dirty="0" smtClean="0"/>
              <a:t>Доверие к любому из перечисленных источников обычно заведомо выше, чем к рекламодателю.</a:t>
            </a:r>
          </a:p>
          <a:p>
            <a:r>
              <a:rPr lang="ru-RU" dirty="0" smtClean="0"/>
              <a:t> Утратив контекст сообщения, человек начинает относить его к своему общему запасу знаний. </a:t>
            </a:r>
          </a:p>
          <a:p>
            <a:r>
              <a:rPr lang="ru-RU" dirty="0" smtClean="0"/>
              <a:t>Рекламное сообщение становится частью накопленных человеком знаний и опыта, человек теперь является сам и источником, и адресатом послания.</a:t>
            </a:r>
          </a:p>
          <a:p>
            <a:r>
              <a:rPr lang="ru-RU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8761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Кумулятивный эффект рекламы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воздействие рекламы имеет латентный (скрытый) период и свойство накапливаться и проявляться не сразу, а при достижении количественного и качественного критического порога (запоминаемости, узнаваемости, охвата аудитории и пр.). </a:t>
            </a:r>
          </a:p>
          <a:p>
            <a:r>
              <a:rPr lang="ru-RU" dirty="0" smtClean="0"/>
              <a:t>Отложенный эффект рекламы – реклама начинает действовать при накоплении и наступлении определенных критических моментов (выдача зарплаты, запоминаемость, появление необходимости и пр.).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943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занятий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 Философия рекламы</a:t>
            </a:r>
          </a:p>
          <a:p>
            <a:r>
              <a:rPr lang="ru-RU" dirty="0" smtClean="0"/>
              <a:t>2 Задачи </a:t>
            </a:r>
            <a:r>
              <a:rPr lang="ru-RU" dirty="0"/>
              <a:t>рекламы</a:t>
            </a:r>
          </a:p>
          <a:p>
            <a:r>
              <a:rPr lang="ru-RU" dirty="0"/>
              <a:t>3 </a:t>
            </a:r>
            <a:r>
              <a:rPr lang="ru-RU" dirty="0" smtClean="0"/>
              <a:t>Целевая </a:t>
            </a:r>
            <a:r>
              <a:rPr lang="ru-RU" dirty="0"/>
              <a:t>аудитория</a:t>
            </a:r>
          </a:p>
          <a:p>
            <a:r>
              <a:rPr lang="ru-RU" dirty="0"/>
              <a:t>4 </a:t>
            </a:r>
            <a:r>
              <a:rPr lang="ru-RU" dirty="0" smtClean="0"/>
              <a:t>Классификация </a:t>
            </a:r>
            <a:r>
              <a:rPr lang="ru-RU" dirty="0"/>
              <a:t>товаров</a:t>
            </a:r>
          </a:p>
          <a:p>
            <a:r>
              <a:rPr lang="ru-RU" dirty="0"/>
              <a:t>5 </a:t>
            </a:r>
            <a:r>
              <a:rPr lang="ru-RU" dirty="0" smtClean="0"/>
              <a:t>Рекламный </a:t>
            </a:r>
            <a:r>
              <a:rPr lang="ru-RU" dirty="0"/>
              <a:t>бюджет</a:t>
            </a:r>
          </a:p>
          <a:p>
            <a:r>
              <a:rPr lang="ru-RU" dirty="0"/>
              <a:t>6 </a:t>
            </a:r>
            <a:r>
              <a:rPr lang="ru-RU" dirty="0" smtClean="0"/>
              <a:t>Анализ </a:t>
            </a:r>
            <a:r>
              <a:rPr lang="ru-RU" dirty="0"/>
              <a:t>конкурентов</a:t>
            </a:r>
          </a:p>
          <a:p>
            <a:r>
              <a:rPr lang="ru-RU" dirty="0"/>
              <a:t>7 </a:t>
            </a:r>
            <a:r>
              <a:rPr lang="ru-RU" dirty="0" err="1" smtClean="0"/>
              <a:t>Медиапланирование</a:t>
            </a:r>
            <a:endParaRPr lang="ru-RU" dirty="0"/>
          </a:p>
          <a:p>
            <a:r>
              <a:rPr lang="ru-RU" dirty="0"/>
              <a:t>8 </a:t>
            </a:r>
            <a:r>
              <a:rPr lang="ru-RU" dirty="0" smtClean="0"/>
              <a:t>Срок </a:t>
            </a:r>
            <a:r>
              <a:rPr lang="ru-RU" dirty="0"/>
              <a:t>рекламной кампании</a:t>
            </a:r>
          </a:p>
          <a:p>
            <a:r>
              <a:rPr lang="ru-RU" dirty="0"/>
              <a:t>9 </a:t>
            </a:r>
            <a:r>
              <a:rPr lang="ru-RU" dirty="0" smtClean="0"/>
              <a:t>Охват </a:t>
            </a:r>
            <a:r>
              <a:rPr lang="ru-RU" dirty="0"/>
              <a:t>аудитории</a:t>
            </a:r>
          </a:p>
          <a:p>
            <a:r>
              <a:rPr lang="ru-RU" dirty="0"/>
              <a:t>10 </a:t>
            </a:r>
            <a:r>
              <a:rPr lang="ru-RU" dirty="0" smtClean="0"/>
              <a:t>Частота </a:t>
            </a:r>
            <a:r>
              <a:rPr lang="ru-RU" dirty="0"/>
              <a:t>охвата</a:t>
            </a:r>
          </a:p>
          <a:p>
            <a:r>
              <a:rPr lang="ru-RU" dirty="0"/>
              <a:t>11 </a:t>
            </a:r>
            <a:r>
              <a:rPr lang="ru-RU" dirty="0" smtClean="0"/>
              <a:t>Креатив</a:t>
            </a:r>
            <a:endParaRPr lang="ru-RU" dirty="0"/>
          </a:p>
          <a:p>
            <a:r>
              <a:rPr lang="ru-RU" dirty="0"/>
              <a:t>12 </a:t>
            </a:r>
            <a:r>
              <a:rPr lang="ru-RU" dirty="0" smtClean="0"/>
              <a:t>Эффективность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767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Синергетический эффект рекламы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(усиление эффекта по принципу геометрической прогрессии) – реклама работает по принципу 1 + 1=3. </a:t>
            </a:r>
          </a:p>
          <a:p>
            <a:r>
              <a:rPr lang="ru-RU" dirty="0" smtClean="0"/>
              <a:t>Основные факторы, влияющие на синергетику – время воздействия, охват целевой аудитории, частота охвата (повторы).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567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Засилье рекламы </a:t>
            </a:r>
            <a:br>
              <a:rPr lang="ru-RU" dirty="0" smtClean="0"/>
            </a:br>
            <a:r>
              <a:rPr lang="ru-RU" dirty="0" smtClean="0"/>
              <a:t>(«рекламный шум»)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основная проблема современной рекламы - все сильнее вызывает раздражение от рекламы и приводит к снижению её эффективности.  </a:t>
            </a:r>
          </a:p>
          <a:p>
            <a:r>
              <a:rPr lang="ru-RU" dirty="0" smtClean="0"/>
              <a:t>Охранительное торможение – психика человека не воспринимает рекламу – естественное следствие.</a:t>
            </a:r>
          </a:p>
          <a:p>
            <a:r>
              <a:rPr lang="ru-RU" dirty="0" smtClean="0"/>
              <a:t> Рекламистам предстоит пересмотр рекламной политики и активная разработка способов преодоления избегания рекламы, с целью нейтрализации поступательного снижения эффективности рекламы.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637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Целевая аудитория – бог рекламы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основная и наиболее важная для рекламодателя категория, на которую будет направлено рекламное воздействие. </a:t>
            </a:r>
          </a:p>
          <a:p>
            <a:r>
              <a:rPr lang="ru-RU" dirty="0" smtClean="0"/>
              <a:t>Подавляющее большинство целевой аудитории - потенциальные и реальные покупатели рекламируемого товара. </a:t>
            </a:r>
          </a:p>
          <a:p>
            <a:r>
              <a:rPr lang="ru-RU" dirty="0" smtClean="0"/>
              <a:t>Не путать с рекламной аудиторией - все лица, которые могут воспринять рекламное сообщение, переданное конкретным источником информации. </a:t>
            </a:r>
          </a:p>
          <a:p>
            <a:r>
              <a:rPr lang="ru-RU" dirty="0" smtClean="0"/>
              <a:t>Целевая группа (</a:t>
            </a:r>
            <a:r>
              <a:rPr lang="ru-RU" dirty="0" err="1" smtClean="0"/>
              <a:t>Target</a:t>
            </a:r>
            <a:r>
              <a:rPr lang="ru-RU" dirty="0" smtClean="0"/>
              <a:t> </a:t>
            </a:r>
            <a:r>
              <a:rPr lang="ru-RU" dirty="0" err="1" smtClean="0"/>
              <a:t>group</a:t>
            </a:r>
            <a:r>
              <a:rPr lang="ru-RU" dirty="0" smtClean="0"/>
              <a:t>) – группа людей, покупающих определенный товар или услугу. </a:t>
            </a:r>
          </a:p>
          <a:p>
            <a:r>
              <a:rPr lang="ru-RU" dirty="0" smtClean="0"/>
              <a:t>Фундаментальная цель и смысл любой рекламы – соблазнить, влюбить в себя и привязать к себе целевую аудиторию.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478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Охват (</a:t>
            </a:r>
            <a:r>
              <a:rPr lang="ru-RU" dirty="0" err="1" smtClean="0"/>
              <a:t>Reach</a:t>
            </a:r>
            <a:r>
              <a:rPr lang="ru-RU" dirty="0" smtClean="0"/>
              <a:t>)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Число представителей целевой аудитории, вступивших в контакт с конкретным средством рекламы или сочетанием коммуникационных средств, в течение определенного отрезка времени. </a:t>
            </a:r>
          </a:p>
          <a:p>
            <a:pPr marL="514350" indent="-514350">
              <a:buAutoNum type="arabicPeriod"/>
            </a:pPr>
            <a:r>
              <a:rPr lang="ru-RU" dirty="0" smtClean="0"/>
              <a:t>2. Смысл этой величины довольно хорошо понятен из её названия «охват» - т.е. сколько человек охватили. Иными словами, столкнувшийся с нашей рекламой дважды (трижды, четырежды и т.д.), засчитывается за одного. </a:t>
            </a:r>
          </a:p>
          <a:p>
            <a:pPr marL="514350" indent="-514350">
              <a:buAutoNum type="arabicPeriod"/>
            </a:pPr>
            <a:r>
              <a:rPr lang="ru-RU" dirty="0" smtClean="0"/>
              <a:t>Иногда охват обозначают как </a:t>
            </a:r>
            <a:r>
              <a:rPr lang="ru-RU" dirty="0" err="1" smtClean="0"/>
              <a:t>Reach</a:t>
            </a:r>
            <a:r>
              <a:rPr lang="ru-RU" dirty="0" smtClean="0"/>
              <a:t> 1 , т.е. охваченные один раз и более. Рассчитываются также </a:t>
            </a:r>
            <a:r>
              <a:rPr lang="ru-RU" dirty="0" err="1" smtClean="0"/>
              <a:t>Reach</a:t>
            </a:r>
            <a:r>
              <a:rPr lang="ru-RU" dirty="0" smtClean="0"/>
              <a:t> 2 , </a:t>
            </a:r>
            <a:r>
              <a:rPr lang="ru-RU" dirty="0" err="1" smtClean="0"/>
              <a:t>Reach</a:t>
            </a:r>
            <a:r>
              <a:rPr lang="ru-RU" dirty="0" smtClean="0"/>
              <a:t> 3 . 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Reach</a:t>
            </a:r>
            <a:r>
              <a:rPr lang="ru-RU" dirty="0" smtClean="0"/>
              <a:t> 2, например, это количество зрителей, которые видели ролик 2 раза и более. Охват рассчитывается в процентах. Если мы говорим, что </a:t>
            </a:r>
            <a:r>
              <a:rPr lang="ru-RU" dirty="0" err="1" smtClean="0"/>
              <a:t>Reach</a:t>
            </a:r>
            <a:r>
              <a:rPr lang="ru-RU" dirty="0" smtClean="0"/>
              <a:t> 1 составил 709 -это значит, что 709 чел. аудитории видели рекламное сообщение хотя бы один раз.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35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Частота охвата (</a:t>
            </a:r>
            <a:r>
              <a:rPr lang="ru-RU" dirty="0" err="1" smtClean="0"/>
              <a:t>frequency</a:t>
            </a:r>
            <a:r>
              <a:rPr lang="ru-RU" dirty="0" smtClean="0"/>
              <a:t>)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королева рекламы, определяет и запоминаемость и доверие к рекламируемому товару (услуге). </a:t>
            </a:r>
          </a:p>
          <a:p>
            <a:r>
              <a:rPr lang="ru-RU" dirty="0" err="1" smtClean="0"/>
              <a:t>По-сути</a:t>
            </a:r>
            <a:r>
              <a:rPr lang="ru-RU" dirty="0" smtClean="0"/>
              <a:t>, это синоним слова «реклама». Это фундаментальный показатель </a:t>
            </a:r>
            <a:r>
              <a:rPr lang="ru-RU" dirty="0" err="1" smtClean="0"/>
              <a:t>медиапланирования</a:t>
            </a:r>
            <a:r>
              <a:rPr lang="ru-RU" dirty="0" smtClean="0"/>
              <a:t> во многом определяющий эффективность - среднее количество контактов одного потребителя с рекламным обращением на протяжении определенного времени. </a:t>
            </a:r>
          </a:p>
          <a:p>
            <a:r>
              <a:rPr lang="ru-RU" dirty="0" smtClean="0"/>
              <a:t>В философском плане частота охвата - постепенно создает «реальность» в сознании потребителей (то, что повторяется, то и существует и создает сознание). </a:t>
            </a:r>
          </a:p>
          <a:p>
            <a:r>
              <a:rPr lang="ru-RU" dirty="0" smtClean="0"/>
              <a:t>Частота охвата – основа </a:t>
            </a:r>
            <a:r>
              <a:rPr lang="ru-RU" dirty="0" err="1" smtClean="0"/>
              <a:t>шоубизнеса</a:t>
            </a:r>
            <a:r>
              <a:rPr lang="ru-RU" dirty="0" smtClean="0"/>
              <a:t> (надо чаще «светиться» на любых мероприятиях), причина популярности песен (чем больше ротация песни, тем больше ее популярность) и </a:t>
            </a:r>
            <a:r>
              <a:rPr lang="ru-RU" dirty="0" err="1" smtClean="0"/>
              <a:t>т.д</a:t>
            </a:r>
            <a:r>
              <a:rPr lang="ru-RU" dirty="0" smtClean="0"/>
              <a:t> и т.п. </a:t>
            </a:r>
          </a:p>
        </p:txBody>
      </p:sp>
    </p:spTree>
    <p:extLst>
      <p:ext uri="{BB962C8B-B14F-4D97-AF65-F5344CB8AC3E}">
        <p14:creationId xmlns:p14="http://schemas.microsoft.com/office/powerpoint/2010/main" val="34466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6 P </a:t>
            </a:r>
            <a:r>
              <a:rPr lang="ru-RU" dirty="0" smtClean="0"/>
              <a:t>маркетинга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et-EE" dirty="0" err="1" smtClean="0"/>
              <a:t>Product</a:t>
            </a:r>
            <a:r>
              <a:rPr lang="et-EE" dirty="0" smtClean="0"/>
              <a:t> (</a:t>
            </a:r>
            <a:r>
              <a:rPr lang="ru-RU" dirty="0" smtClean="0"/>
              <a:t>продукт), </a:t>
            </a:r>
          </a:p>
          <a:p>
            <a:r>
              <a:rPr lang="et-EE" dirty="0" err="1" smtClean="0"/>
              <a:t>Price</a:t>
            </a:r>
            <a:r>
              <a:rPr lang="et-EE" dirty="0" smtClean="0"/>
              <a:t> (</a:t>
            </a:r>
            <a:r>
              <a:rPr lang="ru-RU" dirty="0" smtClean="0"/>
              <a:t>цена),</a:t>
            </a:r>
          </a:p>
          <a:p>
            <a:r>
              <a:rPr lang="ru-RU" dirty="0" smtClean="0"/>
              <a:t> </a:t>
            </a:r>
            <a:r>
              <a:rPr lang="et-EE" dirty="0" err="1" smtClean="0"/>
              <a:t>Place</a:t>
            </a:r>
            <a:r>
              <a:rPr lang="et-EE" dirty="0" smtClean="0"/>
              <a:t> (</a:t>
            </a:r>
            <a:r>
              <a:rPr lang="ru-RU" dirty="0" smtClean="0"/>
              <a:t>раскладка товара), </a:t>
            </a:r>
          </a:p>
          <a:p>
            <a:r>
              <a:rPr lang="et-EE" dirty="0" err="1" smtClean="0"/>
              <a:t>Promotion</a:t>
            </a:r>
            <a:r>
              <a:rPr lang="et-EE" dirty="0" smtClean="0"/>
              <a:t> (</a:t>
            </a:r>
            <a:r>
              <a:rPr lang="ru-RU" dirty="0" smtClean="0"/>
              <a:t>реклама), </a:t>
            </a:r>
          </a:p>
          <a:p>
            <a:r>
              <a:rPr lang="et-EE" dirty="0" smtClean="0"/>
              <a:t>Personal (</a:t>
            </a:r>
            <a:r>
              <a:rPr lang="ru-RU" dirty="0" smtClean="0"/>
              <a:t>персонал).</a:t>
            </a:r>
            <a:r>
              <a:rPr lang="et-EE" dirty="0" smtClean="0"/>
              <a:t> </a:t>
            </a:r>
            <a:endParaRPr lang="ru-RU" dirty="0" smtClean="0"/>
          </a:p>
          <a:p>
            <a:r>
              <a:rPr lang="et-EE" dirty="0" err="1" smtClean="0"/>
              <a:t>Packaging</a:t>
            </a:r>
            <a:r>
              <a:rPr lang="et-EE" dirty="0" smtClean="0"/>
              <a:t> (</a:t>
            </a:r>
            <a:r>
              <a:rPr lang="ru-RU" dirty="0" smtClean="0"/>
              <a:t>упаковка) </a:t>
            </a:r>
            <a:r>
              <a:rPr lang="et-EE" dirty="0" smtClean="0"/>
              <a:t>        </a:t>
            </a:r>
            <a:r>
              <a:rPr lang="et-EE" dirty="0" err="1" smtClean="0"/>
              <a:t>process</a:t>
            </a:r>
            <a:endParaRPr lang="ru-RU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587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Аида (AIDA)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модель рекламного сообщения Э. </a:t>
            </a:r>
            <a:r>
              <a:rPr lang="ru-RU" dirty="0" err="1" smtClean="0"/>
              <a:t>Левиса</a:t>
            </a:r>
            <a:r>
              <a:rPr lang="ru-RU" dirty="0" smtClean="0"/>
              <a:t>. </a:t>
            </a:r>
            <a:r>
              <a:rPr lang="ru-RU" dirty="0" err="1" smtClean="0"/>
              <a:t>attention</a:t>
            </a:r>
            <a:r>
              <a:rPr lang="ru-RU" dirty="0" smtClean="0"/>
              <a:t> (внимание),</a:t>
            </a:r>
            <a:endParaRPr lang="et-EE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interest</a:t>
            </a:r>
            <a:r>
              <a:rPr lang="ru-RU" dirty="0" smtClean="0"/>
              <a:t> (интерес), </a:t>
            </a:r>
            <a:endParaRPr lang="et-EE" dirty="0" smtClean="0"/>
          </a:p>
          <a:p>
            <a:r>
              <a:rPr lang="ru-RU" dirty="0" err="1" smtClean="0"/>
              <a:t>desire</a:t>
            </a:r>
            <a:r>
              <a:rPr lang="ru-RU" dirty="0" smtClean="0"/>
              <a:t> (желание), </a:t>
            </a:r>
            <a:endParaRPr lang="et-EE" dirty="0" smtClean="0"/>
          </a:p>
          <a:p>
            <a:r>
              <a:rPr lang="ru-RU" dirty="0" err="1" smtClean="0"/>
              <a:t>action</a:t>
            </a:r>
            <a:r>
              <a:rPr lang="ru-RU" dirty="0" smtClean="0"/>
              <a:t> (действие).</a:t>
            </a:r>
            <a:endParaRPr lang="et-EE" dirty="0" smtClean="0"/>
          </a:p>
          <a:p>
            <a:r>
              <a:rPr lang="ru-RU" dirty="0" smtClean="0"/>
              <a:t>цепочка последовательных задач рекламы: Привлечь внимание – Вызвать интерес – Возбудить желание – Вызвать доверие – Подтолкнуть к действию.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140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Рекламная воронка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t-EE" dirty="0" smtClean="0"/>
          </a:p>
          <a:p>
            <a:r>
              <a:rPr lang="ru-RU" dirty="0" smtClean="0"/>
              <a:t>сочетание основных типов потребительской аудитории, ее готовности приобретать рекламируемый товар. </a:t>
            </a:r>
            <a:endParaRPr lang="et-EE" dirty="0" smtClean="0"/>
          </a:p>
          <a:p>
            <a:r>
              <a:rPr lang="ru-RU" dirty="0" smtClean="0"/>
              <a:t>По мере возрастания готовности аудитории выделяют следующие стадии:</a:t>
            </a:r>
            <a:endParaRPr lang="et-EE" dirty="0" smtClean="0"/>
          </a:p>
          <a:p>
            <a:r>
              <a:rPr lang="ru-RU" dirty="0" smtClean="0"/>
              <a:t> незнание, </a:t>
            </a:r>
            <a:endParaRPr lang="et-EE" dirty="0" smtClean="0"/>
          </a:p>
          <a:p>
            <a:r>
              <a:rPr lang="ru-RU" dirty="0" smtClean="0"/>
              <a:t>осведомленность, </a:t>
            </a:r>
            <a:endParaRPr lang="et-EE" dirty="0" smtClean="0"/>
          </a:p>
          <a:p>
            <a:r>
              <a:rPr lang="ru-RU" dirty="0" smtClean="0"/>
              <a:t>знание,</a:t>
            </a:r>
            <a:endParaRPr lang="et-EE" dirty="0" smtClean="0"/>
          </a:p>
          <a:p>
            <a:r>
              <a:rPr lang="ru-RU" dirty="0" smtClean="0"/>
              <a:t> благорасположение, </a:t>
            </a:r>
            <a:endParaRPr lang="et-EE" dirty="0" smtClean="0"/>
          </a:p>
          <a:p>
            <a:r>
              <a:rPr lang="ru-RU" dirty="0" smtClean="0"/>
              <a:t>предпочтение, </a:t>
            </a:r>
            <a:endParaRPr lang="et-EE" dirty="0" smtClean="0"/>
          </a:p>
          <a:p>
            <a:r>
              <a:rPr lang="ru-RU" dirty="0" smtClean="0"/>
              <a:t>покупка, </a:t>
            </a:r>
            <a:endParaRPr lang="et-EE" dirty="0" smtClean="0"/>
          </a:p>
          <a:p>
            <a:r>
              <a:rPr lang="ru-RU" dirty="0" smtClean="0"/>
              <a:t>повторная покупка.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084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выгоды рекламы.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Реклама – спонсор прогресса.</a:t>
            </a:r>
          </a:p>
          <a:p>
            <a:r>
              <a:rPr lang="ru-RU" dirty="0" smtClean="0"/>
              <a:t> Если бы производители не имели возможности оповестить рынок о разработке нового товара, то у многих компаний было бы мало причин осуществлять и разработку новых товаров, а телеканалам не на что было бы покупать фильмы и снимать передачи!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443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издержки рекламы.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Создание ложных желаний. </a:t>
            </a:r>
          </a:p>
          <a:p>
            <a:pPr marL="0" indent="0">
              <a:buNone/>
            </a:pPr>
            <a:r>
              <a:rPr lang="ru-RU" dirty="0" smtClean="0"/>
              <a:t>«Реклама - это то, что хочется, когда не нужно или то, что нужно, но не хочется».</a:t>
            </a:r>
          </a:p>
          <a:p>
            <a:pPr marL="0" indent="0">
              <a:buNone/>
            </a:pPr>
            <a:r>
              <a:rPr lang="ru-RU" dirty="0" smtClean="0"/>
              <a:t> «Реклама - средство заставить людей нуждаться в том, о чем они раньше не слыхали».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300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Рекламная кампания (не компания!)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азмещение рекламы, продуманное по шагам до мелочей. </a:t>
            </a:r>
          </a:p>
          <a:p>
            <a:r>
              <a:rPr lang="ru-RU" dirty="0" smtClean="0"/>
              <a:t>Результаты рекламной кампании зависят от правильного планирования и разработки каждого этапа. </a:t>
            </a:r>
          </a:p>
          <a:p>
            <a:r>
              <a:rPr lang="ru-RU" dirty="0" smtClean="0"/>
              <a:t>Смысл любой рекламной кампании – соблазнить и привязать к себе потребителя. </a:t>
            </a:r>
          </a:p>
        </p:txBody>
      </p:sp>
    </p:spTree>
    <p:extLst>
      <p:ext uri="{BB962C8B-B14F-4D97-AF65-F5344CB8AC3E}">
        <p14:creationId xmlns:p14="http://schemas.microsoft.com/office/powerpoint/2010/main" val="34581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издержки рекламы.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Поддержание авторитаризма. </a:t>
            </a:r>
          </a:p>
          <a:p>
            <a:pPr marL="0" indent="0">
              <a:buNone/>
            </a:pPr>
            <a:r>
              <a:rPr lang="ru-RU" dirty="0" smtClean="0"/>
              <a:t>Политическая реклама и пропаганда. </a:t>
            </a:r>
          </a:p>
          <a:p>
            <a:pPr marL="0" indent="0">
              <a:buNone/>
            </a:pPr>
            <a:r>
              <a:rPr lang="ru-RU" dirty="0" smtClean="0"/>
              <a:t>средства массовой информации поддерживают некую форму тоталитаризма. </a:t>
            </a:r>
          </a:p>
          <a:p>
            <a:pPr marL="0" indent="0">
              <a:buNone/>
            </a:pPr>
            <a:r>
              <a:rPr lang="ru-RU" dirty="0" smtClean="0"/>
              <a:t>Делают они это, создавая ложные желания, которые насаждаются среди большинства населения с помощью безусловных интересов с целью введения потенциально отрицательно настроенных классов общества в состояние беспрекословного принятия предлагаемых мнений и ценностей.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095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издержки рекламы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Завышение цен - в фармацевтике, в которой 25% затрат приходится на рекламу, «раскрученное» лекарство одной компании может в четыре раза быть дороже </a:t>
            </a:r>
            <a:r>
              <a:rPr lang="ru-RU" dirty="0" err="1" smtClean="0"/>
              <a:t>нераскрученного</a:t>
            </a:r>
            <a:r>
              <a:rPr lang="ru-RU" dirty="0" smtClean="0"/>
              <a:t> аналога. </a:t>
            </a:r>
          </a:p>
          <a:p>
            <a:r>
              <a:rPr lang="ru-RU" dirty="0" smtClean="0"/>
              <a:t>С другой стороны, если реклама значительно повышает объем продаж, то более низкие удельные издержки могут способствовать снижению цен. </a:t>
            </a:r>
          </a:p>
          <a:p>
            <a:r>
              <a:rPr lang="ru-RU" dirty="0" smtClean="0"/>
              <a:t>Многие товары, обладающие достаточно высокими издержками производства, невозможно было бы производить, если бы интенсивная реклама не обеспечивала бы им широкие рынки сбыта.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84961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издержки рекламы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Отупление</a:t>
            </a:r>
            <a:r>
              <a:rPr lang="ru-RU" dirty="0" smtClean="0"/>
              <a:t> масс и создание ложных стереотипов. </a:t>
            </a:r>
          </a:p>
          <a:p>
            <a:r>
              <a:rPr lang="ru-RU" dirty="0" smtClean="0"/>
              <a:t>Реклама – маленький обман, не соврешь (не приукрасишь) – не продаж.</a:t>
            </a:r>
          </a:p>
          <a:p>
            <a:r>
              <a:rPr lang="ru-RU" dirty="0" smtClean="0"/>
              <a:t> Одна реклама тоника в XIX веке утверждала, что "он может нещадно разрушить сам микроб смерти"! </a:t>
            </a:r>
          </a:p>
          <a:p>
            <a:r>
              <a:rPr lang="ru-RU" dirty="0" smtClean="0"/>
              <a:t>Повторение лжи может повлиять на мнения так, что люди начинают в нее верить. </a:t>
            </a:r>
          </a:p>
          <a:p>
            <a:r>
              <a:rPr lang="ru-RU" dirty="0" smtClean="0"/>
              <a:t>«Глобальное потепление» и прочие недоказанные, но общепринятые мифы создаются рекламой и </a:t>
            </a:r>
            <a:r>
              <a:rPr lang="ru-RU" dirty="0" err="1" smtClean="0"/>
              <a:t>журналюгами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Например, постоянное использование термина "</a:t>
            </a:r>
            <a:r>
              <a:rPr lang="ru-RU" dirty="0" err="1" smtClean="0"/>
              <a:t>антистарение</a:t>
            </a:r>
            <a:r>
              <a:rPr lang="ru-RU" dirty="0" smtClean="0"/>
              <a:t>", применяемого при продвижении различных кремов для кожи, может заставить потребителей поверить, что это реально, благодаря тому что: редко кто пытается проверить, правда ли это; потребители хотят верить, что это правда; постоянное повторение постепенно создает новую реальность в сознании потребителей.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94533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 главное в рекламе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–манипуляция потребителем,  его вниманием, его «тараканами в голове» (люди ленивы, глупы, </a:t>
            </a:r>
            <a:r>
              <a:rPr lang="ru-RU" dirty="0" err="1" smtClean="0"/>
              <a:t>самовлюбленны</a:t>
            </a:r>
            <a:r>
              <a:rPr lang="ru-RU" dirty="0" smtClean="0"/>
              <a:t> и сексуально озабоченны)!</a:t>
            </a:r>
          </a:p>
          <a:p>
            <a:r>
              <a:rPr lang="ru-RU" dirty="0" smtClean="0"/>
              <a:t> «Мертвы» (не работают): маркетинг и средства массовой информации.</a:t>
            </a:r>
          </a:p>
          <a:p>
            <a:r>
              <a:rPr lang="ru-RU" dirty="0" smtClean="0"/>
              <a:t> Уникальное торговое предложение – тоже «мертво», т.к. товары мало чем отличаются друг от друга, вместо него – позиционирование (придумывание различий и преимуществ).</a:t>
            </a:r>
          </a:p>
          <a:p>
            <a:r>
              <a:rPr lang="ru-RU" dirty="0" smtClean="0"/>
              <a:t> Эффективность рекламы – спонтанна, отложена, </a:t>
            </a:r>
            <a:r>
              <a:rPr lang="ru-RU" dirty="0" err="1" smtClean="0"/>
              <a:t>накопительна</a:t>
            </a:r>
            <a:r>
              <a:rPr lang="ru-RU" dirty="0" smtClean="0"/>
              <a:t> и зависит от синергетики (сочетания нижеследующих факторов): </a:t>
            </a:r>
            <a:r>
              <a:rPr lang="ru-RU" dirty="0" err="1" smtClean="0"/>
              <a:t>гиперупрощения</a:t>
            </a:r>
            <a:r>
              <a:rPr lang="ru-RU" dirty="0" smtClean="0"/>
              <a:t> (наше все!), преодоления «рекламного шума», учета гендерных особенностей, охвата и частоты охвата целевой аудитории, учета 6Р маркетинга и цепочки последовательных задач рекламы (Привлечь внимание – Вызвать интерес – Возбудить желание – Вызвать доверие – Подтолкнуть к действию), а также стадии готовности аудитории приобретать рекламируемый товар.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70807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Маркетинговая и рекламная кампания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ru-RU" dirty="0"/>
              <a:t>Цели и задачи </a:t>
            </a:r>
            <a:r>
              <a:rPr lang="ru-RU" dirty="0" smtClean="0"/>
              <a:t>рекламы</a:t>
            </a:r>
            <a:endParaRPr lang="et-EE" dirty="0" smtClean="0"/>
          </a:p>
          <a:p>
            <a:r>
              <a:rPr lang="ru-RU" dirty="0"/>
              <a:t>«Трудно найти черную кошку в черной комнате, особенно, если ее там нет…»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000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важность </a:t>
            </a:r>
            <a:r>
              <a:rPr lang="ru-RU" dirty="0"/>
              <a:t>целей и задач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Б</a:t>
            </a:r>
            <a:r>
              <a:rPr lang="ru-RU" dirty="0" smtClean="0"/>
              <a:t>ольшинство </a:t>
            </a:r>
            <a:r>
              <a:rPr lang="ru-RU" dirty="0"/>
              <a:t>ошибок при создании и планировании рекламной кампании кроется на стадии формулировки </a:t>
            </a:r>
            <a:r>
              <a:rPr lang="ru-RU" dirty="0" smtClean="0"/>
              <a:t>цели</a:t>
            </a:r>
          </a:p>
          <a:p>
            <a:r>
              <a:rPr lang="ru-RU" dirty="0" smtClean="0"/>
              <a:t>цель </a:t>
            </a:r>
            <a:r>
              <a:rPr lang="ru-RU" dirty="0"/>
              <a:t>не ставится, </a:t>
            </a:r>
          </a:p>
          <a:p>
            <a:r>
              <a:rPr lang="ru-RU" dirty="0" smtClean="0"/>
              <a:t>ставится </a:t>
            </a:r>
            <a:r>
              <a:rPr lang="ru-RU" dirty="0"/>
              <a:t>слишком обобщенно, </a:t>
            </a:r>
            <a:endParaRPr lang="ru-RU" dirty="0" smtClean="0"/>
          </a:p>
          <a:p>
            <a:r>
              <a:rPr lang="ru-RU" dirty="0" smtClean="0"/>
              <a:t>ставится </a:t>
            </a:r>
            <a:r>
              <a:rPr lang="ru-RU" dirty="0"/>
              <a:t>одновременно несколько целей, </a:t>
            </a:r>
            <a:endParaRPr lang="ru-RU" dirty="0" smtClean="0"/>
          </a:p>
          <a:p>
            <a:r>
              <a:rPr lang="ru-RU" dirty="0" smtClean="0"/>
              <a:t>цель </a:t>
            </a:r>
            <a:r>
              <a:rPr lang="ru-RU" dirty="0"/>
              <a:t>рекламы путается с целями бизнеса.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Цель </a:t>
            </a:r>
            <a:r>
              <a:rPr lang="ru-RU" dirty="0"/>
              <a:t>рекламы должна быть конкретна и быть вплетена в иерархию целей компании исходя из конкретной бизнес ситуации.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884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SMART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522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664" y="0"/>
            <a:ext cx="7467600" cy="1143000"/>
          </a:xfrm>
        </p:spPr>
        <p:txBody>
          <a:bodyPr/>
          <a:lstStyle/>
          <a:p>
            <a:r>
              <a:rPr lang="ru-RU" dirty="0"/>
              <a:t>Варианты рекламных целей: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8117" y="1124744"/>
            <a:ext cx="8126491" cy="573325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Цели </a:t>
            </a:r>
            <a:r>
              <a:rPr lang="ru-RU" dirty="0"/>
              <a:t>рекламы исходя из этапа знания о товаре (услуге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Модель о последовательности эффектов рекламных коммуникаций. </a:t>
            </a:r>
            <a:r>
              <a:rPr lang="ru-RU" dirty="0" err="1"/>
              <a:t>Robert</a:t>
            </a:r>
            <a:r>
              <a:rPr lang="ru-RU" dirty="0"/>
              <a:t> </a:t>
            </a:r>
            <a:r>
              <a:rPr lang="ru-RU" dirty="0" err="1"/>
              <a:t>J.Lavidge</a:t>
            </a:r>
            <a:r>
              <a:rPr lang="ru-RU" dirty="0"/>
              <a:t> и </a:t>
            </a:r>
            <a:r>
              <a:rPr lang="ru-RU" dirty="0" err="1"/>
              <a:t>Gary</a:t>
            </a:r>
            <a:r>
              <a:rPr lang="ru-RU" dirty="0"/>
              <a:t> A</a:t>
            </a:r>
            <a:r>
              <a:rPr lang="ru-RU" dirty="0" smtClean="0"/>
              <a:t>.: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Осведомленность</a:t>
            </a:r>
            <a:r>
              <a:rPr lang="ru-RU" dirty="0"/>
              <a:t> – потребитель запоминает марку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Лояльность</a:t>
            </a:r>
            <a:r>
              <a:rPr lang="ru-RU" dirty="0" smtClean="0"/>
              <a:t> </a:t>
            </a:r>
            <a:r>
              <a:rPr lang="ru-RU" dirty="0"/>
              <a:t>- положительное отношение к товару, </a:t>
            </a:r>
            <a:r>
              <a:rPr lang="ru-RU" dirty="0" smtClean="0"/>
              <a:t>потребитель </a:t>
            </a:r>
            <a:r>
              <a:rPr lang="ru-RU" dirty="0"/>
              <a:t>воспринимает товар как один из лучших в своей категории. </a:t>
            </a:r>
            <a:endParaRPr lang="ru-RU" dirty="0" smtClean="0"/>
          </a:p>
          <a:p>
            <a:r>
              <a:rPr lang="ru-RU" b="1" dirty="0" smtClean="0"/>
              <a:t>Первая покупка </a:t>
            </a:r>
            <a:r>
              <a:rPr lang="ru-RU" dirty="0"/>
              <a:t>товара данной марки или к другому действию (отправить заявку, купон и т.д.).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Каждый </a:t>
            </a:r>
            <a:r>
              <a:rPr lang="ru-RU" dirty="0"/>
              <a:t>этап требует неоднократных контактов.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b="1" dirty="0"/>
              <a:t>массовых товаров </a:t>
            </a:r>
            <a:r>
              <a:rPr lang="ru-RU" dirty="0"/>
              <a:t>— напитки, чипсы, шоколад и другие — таких контактов обычно больше трех на каждый этап.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Правило </a:t>
            </a:r>
            <a:r>
              <a:rPr lang="ru-RU" b="1" dirty="0"/>
              <a:t>в медиа-планировании:</a:t>
            </a:r>
            <a:r>
              <a:rPr lang="ru-RU" dirty="0"/>
              <a:t> частота контактов должна достигнуть значения 10 (десять и более) за четырехнедельный период для достижения роста продаж.</a:t>
            </a:r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149073" cy="96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рекламных целей: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2. Цели </a:t>
            </a:r>
            <a:r>
              <a:rPr lang="ru-RU" dirty="0"/>
              <a:t>рекламы с точки зрения привлечения или сохранения клиентов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Обращение</a:t>
            </a:r>
            <a:r>
              <a:rPr lang="ru-RU" dirty="0"/>
              <a:t> - приверженцы других торговых марок должны быть обращены - привлечены на свою сторону.</a:t>
            </a:r>
          </a:p>
          <a:p>
            <a:r>
              <a:rPr lang="ru-RU" b="1" dirty="0"/>
              <a:t>Привлечение новой категории пользователей </a:t>
            </a:r>
            <a:r>
              <a:rPr lang="ru-RU" dirty="0"/>
              <a:t>(сформировать потребность в товаре или услуге). </a:t>
            </a: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b="1" dirty="0"/>
              <a:t>Сохранение </a:t>
            </a:r>
            <a:r>
              <a:rPr lang="ru-RU" dirty="0"/>
              <a:t>- приверженцы торговой марки  должны быть сохранены. </a:t>
            </a:r>
          </a:p>
          <a:p>
            <a:r>
              <a:rPr lang="ru-RU" b="1" dirty="0"/>
              <a:t>Увеличение</a:t>
            </a:r>
            <a:r>
              <a:rPr lang="ru-RU" dirty="0"/>
              <a:t> - создание потребности или склонности повысить использование торговой марки.</a:t>
            </a:r>
            <a:endParaRPr lang="et-E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8183846" cy="95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7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рекламных целей: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3). Цели рекламы согласно модели восприятия рекламы AIDA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Аида </a:t>
            </a:r>
            <a:r>
              <a:rPr lang="ru-RU" dirty="0"/>
              <a:t>(AIDA) - модель рекламного сообщения Э. </a:t>
            </a:r>
            <a:r>
              <a:rPr lang="ru-RU" dirty="0" err="1"/>
              <a:t>Левиса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современной интерпретации означает, что каждая реклама (или объявление) должны соответствовать цепочке: </a:t>
            </a:r>
            <a:endParaRPr lang="ru-RU" dirty="0" smtClean="0"/>
          </a:p>
          <a:p>
            <a:r>
              <a:rPr lang="ru-RU" dirty="0" smtClean="0"/>
              <a:t>привлечь </a:t>
            </a:r>
            <a:r>
              <a:rPr lang="ru-RU" dirty="0"/>
              <a:t>внимание – вызвать интерес – пробудить желание ("соблазнить") – вызвать доверие – подтолкнуть к действию (обращение к своему товару (услуге), а не к конкурентам). </a:t>
            </a:r>
            <a:endParaRPr lang="ru-RU" dirty="0" smtClean="0"/>
          </a:p>
          <a:p>
            <a:endParaRPr lang="ru-RU" dirty="0" smtClean="0"/>
          </a:p>
          <a:p>
            <a:endParaRPr lang="et-E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143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7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Планирование рекламной кампании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начинается с </a:t>
            </a:r>
            <a:r>
              <a:rPr lang="ru-RU" dirty="0" err="1" smtClean="0"/>
              <a:t>бенчмаркинга</a:t>
            </a:r>
            <a:r>
              <a:rPr lang="ru-RU" dirty="0" smtClean="0"/>
              <a:t> - стартовой оценки степени знания и стереотипов потребителей относительно вашей компании и ее товаров (услуг), т.е. выработать понимание текущего положения дел (что "проседает" из направлений деятельности и почему). </a:t>
            </a: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019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рекламных целей: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4. Цели </a:t>
            </a:r>
            <a:r>
              <a:rPr lang="ru-RU" dirty="0"/>
              <a:t>рекламы исходя из знания и лояльности к торговой марке (брэнду</a:t>
            </a:r>
            <a:r>
              <a:rPr lang="ru-RU" dirty="0" smtClean="0"/>
              <a:t>):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et-E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564904"/>
            <a:ext cx="8050395" cy="99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7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4.1.Цель </a:t>
            </a:r>
            <a:r>
              <a:rPr lang="ru-RU" dirty="0"/>
              <a:t>– увеличение знания марки. 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Знакомство </a:t>
            </a:r>
            <a:r>
              <a:rPr lang="ru-RU" dirty="0"/>
              <a:t>с торговой маркой начинается у потенциального потребителя с формирования осведомленности о бренде, т.е. со способности потребителя вспомнить и / или узнать его. </a:t>
            </a:r>
            <a:endParaRPr lang="ru-RU" dirty="0" smtClean="0"/>
          </a:p>
          <a:p>
            <a:r>
              <a:rPr lang="ru-RU" dirty="0" smtClean="0"/>
              <a:t>Между </a:t>
            </a:r>
            <a:r>
              <a:rPr lang="ru-RU" dirty="0"/>
              <a:t>известностью - коммуникационным показателем марки и продажами - маркетинговым показателем марки есть зависимость, но известность, далеко не единственный фактор, влияющий на продажи.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краткосрочной перспективе изменение знания марки, при положительном к ней отношении и прочих благоприятных условиях, достаточно тесно связано с ростом числа ее потребителей.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Статистика: </a:t>
            </a:r>
          </a:p>
          <a:p>
            <a:r>
              <a:rPr lang="ru-RU" dirty="0" smtClean="0"/>
              <a:t>Прирост </a:t>
            </a:r>
            <a:r>
              <a:rPr lang="ru-RU" dirty="0"/>
              <a:t>знания на 1% может дать прирост потребителей на уровне 0,15-1,2%.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уровня знания около 60% его прирост более сложен и цель рекламных кампаний, марок обладающим таким уровнем знания, редко направлена только на дальнейший рост </a:t>
            </a:r>
            <a:r>
              <a:rPr lang="ru-RU" dirty="0" smtClean="0"/>
              <a:t>знания.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981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4.2. Цель </a:t>
            </a:r>
            <a:r>
              <a:rPr lang="ru-RU" dirty="0"/>
              <a:t>- увеличение лояльности к марке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Лояльность </a:t>
            </a:r>
            <a:r>
              <a:rPr lang="ru-RU" dirty="0"/>
              <a:t>потребителя - комплексное понятие - совмещающее в </a:t>
            </a:r>
            <a:r>
              <a:rPr lang="ru-RU" dirty="0" smtClean="0"/>
              <a:t>себе:</a:t>
            </a:r>
          </a:p>
          <a:p>
            <a:r>
              <a:rPr lang="ru-RU" dirty="0" smtClean="0"/>
              <a:t> </a:t>
            </a:r>
            <a:r>
              <a:rPr lang="ru-RU" dirty="0"/>
              <a:t>транзакционную (поведенческую) </a:t>
            </a:r>
            <a:endParaRPr lang="ru-RU" dirty="0" smtClean="0"/>
          </a:p>
          <a:p>
            <a:r>
              <a:rPr lang="ru-RU" dirty="0" smtClean="0"/>
              <a:t>перцепционную </a:t>
            </a:r>
            <a:r>
              <a:rPr lang="ru-RU" dirty="0"/>
              <a:t>лояльности (восприятие, оценка покупателем торговой марки). Т.е. на лояльность влияет отношение потребителя к марке и его реальная возможность регулярно покупать товары данной марки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Увеличение </a:t>
            </a:r>
            <a:r>
              <a:rPr lang="ru-RU" dirty="0"/>
              <a:t>лояльности к торговой марке ведет к тому, что потребители становятся более выгодны компании по причине того, что: </a:t>
            </a:r>
          </a:p>
          <a:p>
            <a:r>
              <a:rPr lang="ru-RU" dirty="0"/>
              <a:t>дольше остаются с торговой маркой</a:t>
            </a:r>
          </a:p>
          <a:p>
            <a:r>
              <a:rPr lang="ru-RU" dirty="0"/>
              <a:t>больше покупают товара торговой марки</a:t>
            </a:r>
          </a:p>
          <a:p>
            <a:r>
              <a:rPr lang="ru-RU" dirty="0"/>
              <a:t>легче обслуживаются</a:t>
            </a:r>
          </a:p>
          <a:p>
            <a:r>
              <a:rPr lang="ru-RU" dirty="0"/>
              <a:t>менее чувствительны к цене торговой марки</a:t>
            </a:r>
          </a:p>
          <a:p>
            <a:r>
              <a:rPr lang="ru-RU" dirty="0"/>
              <a:t>сами являются коммуникаторами, продвигающими марку при личных коммуникациях</a:t>
            </a:r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переводом лояльности в потребление существует такая же проблема, как и в переводе знания в потребление. Проблема в недостаточной связи между удовлетворенностью покупателя товаром (перцепционная лояльность, субъективное ощущение) и его дальнейшим покупательским поведением по отношению к данной марке.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Удовлетворенный </a:t>
            </a:r>
            <a:r>
              <a:rPr lang="ru-RU" dirty="0"/>
              <a:t>покупатель не обязательно сделает повторную покупку данной марки, одной удовлетворенности для этого недостаточно. Связь между удовлетворенностью потребителя (перцепционная лояльностью) и принятием им решения о повторной покупке существует в 10-20% случаев, между комплексной лояльностью (индексом лояльности) и принятием решения о повторной покупке связь существует в 60-80% случаев.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438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4.3. Цель </a:t>
            </a:r>
            <a:r>
              <a:rPr lang="ru-RU" dirty="0"/>
              <a:t>- улучшение маркетинговых показателей (увеличение уровня продаж, доли рынка)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Не следует путать маркетинговые и коммуникационные цели. </a:t>
            </a:r>
          </a:p>
          <a:p>
            <a:r>
              <a:rPr lang="ru-RU" dirty="0" smtClean="0"/>
              <a:t>Маркетинговые цели - достигаются изменением целевого поведения потребителей, </a:t>
            </a:r>
          </a:p>
          <a:p>
            <a:r>
              <a:rPr lang="ru-RU" dirty="0" smtClean="0"/>
              <a:t>коммуникационные цели ведут к изменению образа мышления потребителя и величины этих показателей в целевой аудитории. </a:t>
            </a:r>
          </a:p>
          <a:p>
            <a:pPr marL="0" indent="0">
              <a:buNone/>
            </a:pPr>
            <a:r>
              <a:rPr lang="ru-RU" dirty="0" smtClean="0"/>
              <a:t>При этом целевое поведение, из которого образуются маркетинговые показатели, формируется в большой степени именно из восприятия потребителем торговой марки.</a:t>
            </a:r>
          </a:p>
          <a:p>
            <a:pPr marL="0" indent="0">
              <a:buNone/>
            </a:pPr>
            <a:r>
              <a:rPr lang="ru-RU" dirty="0" smtClean="0"/>
              <a:t> Таким образом, коммуникационные и маркетинговые показатели взаимосвязаны и взаимообусловлены.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172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4.4.Цель </a:t>
            </a:r>
            <a:r>
              <a:rPr lang="ru-RU" dirty="0"/>
              <a:t>– увеличить стоимость торговой марки (бренда).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Бренд </a:t>
            </a:r>
            <a:r>
              <a:rPr lang="ru-RU" dirty="0"/>
              <a:t>добавляет товару потребительскую стоимость. Стоимости бренда - это на данный момент самая показательная и надежная оценка, т.к. прибыль как показатель успешности бизнеса уже не играет той роли, как раньше, ведь часть ее должна быть реинвестирована обратно в бизнес.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Итак</a:t>
            </a:r>
            <a:r>
              <a:rPr lang="ru-RU" b="1" dirty="0"/>
              <a:t>, бренд дает своим владельцам: </a:t>
            </a:r>
          </a:p>
          <a:p>
            <a:r>
              <a:rPr lang="ru-RU" dirty="0"/>
              <a:t>повышение приверженности потребителей</a:t>
            </a:r>
          </a:p>
          <a:p>
            <a:r>
              <a:rPr lang="ru-RU" dirty="0"/>
              <a:t>снижение уязвимости перед действиями конкурентов или в условиях рыночного кризиса</a:t>
            </a:r>
          </a:p>
          <a:p>
            <a:r>
              <a:rPr lang="ru-RU" dirty="0"/>
              <a:t>увеличение маржи</a:t>
            </a:r>
          </a:p>
          <a:p>
            <a:r>
              <a:rPr lang="ru-RU" dirty="0"/>
              <a:t>создание потоков свободных денежных средств</a:t>
            </a:r>
          </a:p>
          <a:p>
            <a:r>
              <a:rPr lang="ru-RU" dirty="0"/>
              <a:t>поддерживает более благоприятную реакцию потребителей на рост либо снижение цен</a:t>
            </a:r>
          </a:p>
          <a:p>
            <a:r>
              <a:rPr lang="ru-RU" dirty="0"/>
              <a:t>укрепляет торговое и посредническое сотрудничество, поддерживает дилеров</a:t>
            </a:r>
          </a:p>
          <a:p>
            <a:r>
              <a:rPr lang="ru-RU" dirty="0"/>
              <a:t>способствует росту эффективности маркетинговых коммуникаций</a:t>
            </a:r>
          </a:p>
          <a:p>
            <a:r>
              <a:rPr lang="ru-RU" dirty="0"/>
              <a:t>открывает перспективы для расширения и лицензирования бренда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862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рекламных целей: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5). Цели рекламы исходя из вовлеченности клиентов: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46" y="2564904"/>
            <a:ext cx="4683904" cy="11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7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7172" name="Picture 4" descr="Цели рекламы исходя из вовлеченности клиен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6408712" cy="635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1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рекламных целей: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6.Цели </a:t>
            </a:r>
            <a:r>
              <a:rPr lang="ru-RU" dirty="0"/>
              <a:t>рекламы в зависимости от шагов принятия решения потребителем (этапы продажи):</a:t>
            </a:r>
            <a:endParaRPr lang="et-E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2924944"/>
            <a:ext cx="8072375" cy="77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7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Сформировать у потребителя доверительное отношение </a:t>
            </a:r>
            <a:r>
              <a:rPr lang="ru-RU" dirty="0"/>
              <a:t>к компании или продукту.</a:t>
            </a:r>
          </a:p>
          <a:p>
            <a:pPr marL="0" indent="0">
              <a:buNone/>
            </a:pPr>
            <a:r>
              <a:rPr lang="ru-RU" dirty="0"/>
              <a:t>Без доверия клиент не то что не купит наш товар, но и не будет воспринимать серьезно наши коммерческие предложения. </a:t>
            </a:r>
          </a:p>
          <a:p>
            <a:r>
              <a:rPr lang="ru-RU" dirty="0"/>
              <a:t>Сформировать или </a:t>
            </a:r>
            <a:r>
              <a:rPr lang="ru-RU" b="1" dirty="0"/>
              <a:t>определить потребность клиента </a:t>
            </a:r>
            <a:r>
              <a:rPr lang="ru-RU" dirty="0"/>
              <a:t>в тех возможностях, которые может дать ему наш товар.</a:t>
            </a:r>
          </a:p>
          <a:p>
            <a:pPr marL="0" indent="0">
              <a:buNone/>
            </a:pPr>
            <a:r>
              <a:rPr lang="ru-RU" dirty="0"/>
              <a:t>Потребителю важен не сам товар (услуга), а то, что они ему дают в результате их эксплуатации (получения услуги) - потребителю нужно чистое белье, скорость работы, экономия времени, сил и денег.</a:t>
            </a:r>
          </a:p>
          <a:p>
            <a:r>
              <a:rPr lang="ru-RU" b="1" dirty="0"/>
              <a:t>Сделать коммерческое предложение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Только когда потребитель убежден в том, что ему нужен товар и полностью доверяет компании, можно делать коммерческое предложение и озвучивать цену товара.</a:t>
            </a:r>
          </a:p>
          <a:p>
            <a:r>
              <a:rPr lang="ru-RU" b="1" dirty="0"/>
              <a:t>Поработать с возражениями.</a:t>
            </a:r>
          </a:p>
          <a:p>
            <a:pPr marL="0" indent="0">
              <a:buNone/>
            </a:pPr>
            <a:r>
              <a:rPr lang="ru-RU" dirty="0"/>
              <a:t>Зная стратегию возражения можно в рекламе заложить сообщения обратные той стратегии, которую использует потребитель. </a:t>
            </a:r>
          </a:p>
          <a:p>
            <a:r>
              <a:rPr lang="ru-RU" b="1" dirty="0"/>
              <a:t>Реализовать ожидания потребителя.</a:t>
            </a:r>
          </a:p>
          <a:p>
            <a:pPr marL="0" indent="0">
              <a:buNone/>
            </a:pPr>
            <a:r>
              <a:rPr lang="ru-RU" dirty="0"/>
              <a:t>Когда покупатель купил товар, вам от него нужно всего две вещи. Во-первых, что бы он пришел к вам еще раз и сделал повторную покупку. Во-вторых, что бы стал позитивным референтом для тех, кто еще не купил ваш товар, то есть рассказал всем, что ваш товар лучший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645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рекламных целей: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7). Цели рекламы в зависимости от этапа жизненного цикла товара (услуги</a:t>
            </a:r>
            <a:r>
              <a:rPr lang="ru-RU" dirty="0" smtClean="0"/>
              <a:t>):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Каждый этап рекламной кампании по внедрению брэнда на рынок соответствует определенной доле рынка, которую удалось захватить с данным качеством внедрения брэнда на рынок (знание брэнда, знание его характеристик, лояльность).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Рекламная </a:t>
            </a:r>
            <a:r>
              <a:rPr lang="ru-RU" dirty="0"/>
              <a:t>спираль - последовательное применение вводящей, утверждающей и напоминающей рекламы, осуществляемой на соответствующих этапах жизненного цикла товара. </a:t>
            </a:r>
          </a:p>
          <a:p>
            <a:pPr marL="0" indent="0">
              <a:buNone/>
            </a:pPr>
            <a:r>
              <a:rPr lang="ru-RU" dirty="0"/>
              <a:t>Напоминающая реклама (</a:t>
            </a:r>
            <a:r>
              <a:rPr lang="ru-RU" b="1" dirty="0" err="1"/>
              <a:t>Reminder</a:t>
            </a:r>
            <a:r>
              <a:rPr lang="ru-RU" b="1" dirty="0"/>
              <a:t> </a:t>
            </a:r>
            <a:r>
              <a:rPr lang="ru-RU" b="1" dirty="0" err="1"/>
              <a:t>advertising</a:t>
            </a:r>
            <a:r>
              <a:rPr lang="ru-RU" dirty="0"/>
              <a:t>) - вид рекламы, в котором основной задачей является напоминание потенциальному потребителю о рекламируемом продукте. Напоминающая реклама приобретает особую значимость на этапе зрелости товара.</a:t>
            </a:r>
          </a:p>
          <a:p>
            <a:pPr marL="0" indent="0">
              <a:buNone/>
            </a:pPr>
            <a:r>
              <a:rPr lang="ru-RU" dirty="0"/>
              <a:t>Период полураспада (</a:t>
            </a:r>
            <a:r>
              <a:rPr lang="ru-RU" b="1" dirty="0" err="1"/>
              <a:t>half-life</a:t>
            </a:r>
            <a:r>
              <a:rPr lang="ru-RU" dirty="0"/>
              <a:t>) - определяет за какое время знание марки, полученное в результате рекламной поддержки, сократится вдвое прекращения рекламной поддержки. 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6192344" cy="9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7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Рекламная кампания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Реклама -  манипуляция потребителем. </a:t>
            </a:r>
          </a:p>
          <a:p>
            <a:r>
              <a:rPr lang="ru-RU" dirty="0" smtClean="0"/>
              <a:t>Манипуляция потребителем лежит через манипуляцию  вниманием.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325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Маркетинговая и рекламная кампания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3. </a:t>
            </a:r>
            <a:r>
              <a:rPr lang="ru-RU" dirty="0"/>
              <a:t>Целевая аудитория рекламы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193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 Шаг. Целевая аудитория рекламы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Целевая аудитория (ЦА) - </a:t>
            </a:r>
            <a:r>
              <a:rPr lang="ru-RU" dirty="0" smtClean="0"/>
              <a:t>основная </a:t>
            </a:r>
            <a:r>
              <a:rPr lang="ru-RU" dirty="0"/>
              <a:t>и наиболее важная для рекламодателя </a:t>
            </a:r>
            <a:r>
              <a:rPr lang="ru-RU" dirty="0" smtClean="0"/>
              <a:t>категория</a:t>
            </a:r>
            <a:r>
              <a:rPr lang="et-EE" dirty="0" smtClean="0"/>
              <a:t> </a:t>
            </a:r>
            <a:r>
              <a:rPr lang="ru-RU" dirty="0" smtClean="0"/>
              <a:t>клиентов, </a:t>
            </a:r>
            <a:r>
              <a:rPr lang="ru-RU" dirty="0"/>
              <a:t>на которую будет направлено рекламное воздействие. </a:t>
            </a:r>
            <a:endParaRPr lang="et-EE" dirty="0" smtClean="0"/>
          </a:p>
          <a:p>
            <a:r>
              <a:rPr lang="ru-RU" dirty="0" smtClean="0"/>
              <a:t>Подавляющее </a:t>
            </a:r>
            <a:r>
              <a:rPr lang="ru-RU" dirty="0"/>
              <a:t>большинство целевой аудитории - потенциальные и реальные покупатели рекламируемого товара.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048458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Та́ргетинг</a:t>
            </a:r>
            <a:r>
              <a:rPr lang="ru-RU" dirty="0"/>
              <a:t> и Сегментация рынка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 smtClean="0"/>
              <a:t>Та́ргетинг</a:t>
            </a:r>
            <a:r>
              <a:rPr lang="ru-RU" dirty="0" smtClean="0"/>
              <a:t> </a:t>
            </a:r>
            <a:r>
              <a:rPr lang="ru-RU" dirty="0"/>
              <a:t>(англ. </a:t>
            </a:r>
            <a:r>
              <a:rPr lang="ru-RU" dirty="0" err="1"/>
              <a:t>target</a:t>
            </a:r>
            <a:r>
              <a:rPr lang="ru-RU" dirty="0"/>
              <a:t> - цель) - механизм, позволяющий выделить из всей аудитории ту часть, которая удовлетворяет заданным критериям (</a:t>
            </a:r>
            <a:r>
              <a:rPr lang="ru-RU" dirty="0" smtClean="0"/>
              <a:t>ЦА </a:t>
            </a:r>
            <a:r>
              <a:rPr lang="ru-RU" dirty="0"/>
              <a:t>- целевую аудиторию), и показать рекламу именно ей, что ведет к повышению эффективности рекламного сообщения</a:t>
            </a:r>
            <a:r>
              <a:rPr lang="ru-RU" dirty="0" smtClean="0"/>
              <a:t>.</a:t>
            </a:r>
          </a:p>
          <a:p>
            <a:r>
              <a:rPr lang="ru-RU" b="1" dirty="0"/>
              <a:t>Сегментация рынка </a:t>
            </a:r>
            <a:r>
              <a:rPr lang="ru-RU" dirty="0"/>
              <a:t>(сегментирование рынка) – процесс разделения потребителей (целевой аудитории) на группы, у которых имеются общие требования к товару и однотипные покупательные предпочтения для определения размера целевого рынка и поиска способов для наиболее эффективного доступа к нему.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283440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1495"/>
            <a:ext cx="7467600" cy="1143000"/>
          </a:xfrm>
        </p:spPr>
        <p:txBody>
          <a:bodyPr/>
          <a:lstStyle/>
          <a:p>
            <a:r>
              <a:rPr lang="ru-RU" dirty="0"/>
              <a:t>Методика «5</a:t>
            </a:r>
            <a:r>
              <a:rPr lang="et-EE" dirty="0"/>
              <a:t>W» </a:t>
            </a:r>
            <a:r>
              <a:rPr lang="ru-RU" dirty="0" err="1"/>
              <a:t>М.Шеррингтона</a:t>
            </a:r>
            <a:r>
              <a:rPr lang="ru-RU" dirty="0"/>
              <a:t>: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21088"/>
            <a:ext cx="7467600" cy="25202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что – </a:t>
            </a:r>
            <a:r>
              <a:rPr lang="ru-RU" dirty="0" err="1"/>
              <a:t>what</a:t>
            </a:r>
            <a:r>
              <a:rPr lang="ru-RU" dirty="0"/>
              <a:t> – тип товара </a:t>
            </a:r>
          </a:p>
          <a:p>
            <a:r>
              <a:rPr lang="ru-RU" dirty="0"/>
              <a:t>кто- </a:t>
            </a:r>
            <a:r>
              <a:rPr lang="ru-RU" dirty="0" err="1"/>
              <a:t>who</a:t>
            </a:r>
            <a:r>
              <a:rPr lang="ru-RU" dirty="0"/>
              <a:t> – тип потребителя </a:t>
            </a:r>
            <a:endParaRPr lang="ru-RU" dirty="0" smtClean="0"/>
          </a:p>
          <a:p>
            <a:r>
              <a:rPr lang="ru-RU" dirty="0" smtClean="0"/>
              <a:t>почему </a:t>
            </a:r>
            <a:r>
              <a:rPr lang="ru-RU" dirty="0"/>
              <a:t>– </a:t>
            </a:r>
            <a:r>
              <a:rPr lang="ru-RU" dirty="0" err="1"/>
              <a:t>why</a:t>
            </a:r>
            <a:r>
              <a:rPr lang="ru-RU" dirty="0"/>
              <a:t> – тип мотивации – цена, оригинальность товара, жизненная необходимость…;</a:t>
            </a:r>
          </a:p>
          <a:p>
            <a:r>
              <a:rPr lang="ru-RU" dirty="0"/>
              <a:t>когда – </a:t>
            </a:r>
            <a:r>
              <a:rPr lang="ru-RU" dirty="0" err="1"/>
              <a:t>when</a:t>
            </a:r>
            <a:r>
              <a:rPr lang="ru-RU" dirty="0"/>
              <a:t> – в какие моменты происходит покупка – вечером, в праздничные дни, в сезон….;</a:t>
            </a:r>
          </a:p>
          <a:p>
            <a:r>
              <a:rPr lang="ru-RU" dirty="0"/>
              <a:t>где – </a:t>
            </a:r>
            <a:r>
              <a:rPr lang="ru-RU" dirty="0" err="1"/>
              <a:t>where</a:t>
            </a:r>
            <a:r>
              <a:rPr lang="ru-RU" dirty="0"/>
              <a:t> – каналы реализации </a:t>
            </a:r>
            <a:r>
              <a:rPr lang="ru-RU" dirty="0" smtClean="0"/>
              <a:t>товара, </a:t>
            </a:r>
            <a:r>
              <a:rPr lang="ru-RU" dirty="0"/>
              <a:t>супермаркет, элитный салон….</a:t>
            </a: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7531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1563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Портрет потребителя.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Когда </a:t>
            </a:r>
            <a:r>
              <a:rPr lang="ru-RU" dirty="0"/>
              <a:t>выбран сегмент рынка (проведена сегментация рынка), можно заняться и портретом целевой аудитории (</a:t>
            </a:r>
            <a:r>
              <a:rPr lang="ru-RU" b="1" dirty="0"/>
              <a:t>портрет потребителя</a:t>
            </a:r>
            <a:r>
              <a:rPr lang="ru-RU" dirty="0"/>
              <a:t>), выделив устойчивые характеристики.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Профиль </a:t>
            </a:r>
            <a:r>
              <a:rPr lang="ru-RU" dirty="0"/>
              <a:t>целевой аудитории – это совокупность характеристик, сгруппированных по четырем направлениям:</a:t>
            </a:r>
          </a:p>
          <a:p>
            <a:r>
              <a:rPr lang="ru-RU" b="1" dirty="0"/>
              <a:t>Географические характеристики</a:t>
            </a:r>
            <a:r>
              <a:rPr lang="ru-RU" dirty="0"/>
              <a:t>: регион проживания, город, район, плотность населения, климат и т.д. </a:t>
            </a:r>
          </a:p>
          <a:p>
            <a:r>
              <a:rPr lang="ru-RU" b="1" dirty="0"/>
              <a:t>Социально-демографические характеристики</a:t>
            </a:r>
            <a:r>
              <a:rPr lang="ru-RU" dirty="0"/>
              <a:t>: пол, возраст, уровень дохода, образование, социальный статус, размер семьи, количество детей и их возраст и т.д. </a:t>
            </a:r>
          </a:p>
          <a:p>
            <a:r>
              <a:rPr lang="ru-RU" b="1" dirty="0" err="1"/>
              <a:t>Психографические</a:t>
            </a:r>
            <a:r>
              <a:rPr lang="ru-RU" b="1" dirty="0"/>
              <a:t> характеристики</a:t>
            </a:r>
            <a:r>
              <a:rPr lang="ru-RU" dirty="0"/>
              <a:t>: стиль жизни, особенности личности, черты характера, жизненная позиция, доминирующие мотивы поведения, образ жизни, система ценностей. </a:t>
            </a:r>
          </a:p>
          <a:p>
            <a:r>
              <a:rPr lang="ru-RU" b="1" dirty="0"/>
              <a:t>Поведенческие характеристики</a:t>
            </a:r>
            <a:r>
              <a:rPr lang="ru-RU" dirty="0"/>
              <a:t>: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362751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Поведенческие характеристики: 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поводы </a:t>
            </a:r>
            <a:r>
              <a:rPr lang="ru-RU" b="1" dirty="0"/>
              <a:t>и мотивы </a:t>
            </a:r>
            <a:r>
              <a:rPr lang="ru-RU" dirty="0"/>
              <a:t>для совершения покупки;</a:t>
            </a:r>
          </a:p>
          <a:p>
            <a:r>
              <a:rPr lang="ru-RU" b="1" dirty="0"/>
              <a:t>искомые выгоды</a:t>
            </a:r>
            <a:r>
              <a:rPr lang="ru-RU" dirty="0"/>
              <a:t>;</a:t>
            </a:r>
          </a:p>
          <a:p>
            <a:r>
              <a:rPr lang="ru-RU" b="1" dirty="0"/>
              <a:t>статус пользователя </a:t>
            </a:r>
            <a:r>
              <a:rPr lang="ru-RU" dirty="0"/>
              <a:t>(</a:t>
            </a:r>
            <a:r>
              <a:rPr lang="ru-RU" dirty="0" err="1"/>
              <a:t>непользователи</a:t>
            </a:r>
            <a:r>
              <a:rPr lang="ru-RU" dirty="0"/>
              <a:t>, бывшие пользователи, потенциальные, новые или регулярные пользователи);</a:t>
            </a:r>
          </a:p>
          <a:p>
            <a:r>
              <a:rPr lang="ru-RU" b="1" dirty="0"/>
              <a:t>степень лояльности к товару </a:t>
            </a:r>
            <a:r>
              <a:rPr lang="ru-RU" dirty="0"/>
              <a:t>и готовности к покупке (осведомленность, знание, предрасположенность, предпочтение, убежденность и совершение покупки). </a:t>
            </a:r>
            <a:endParaRPr lang="ru-RU" dirty="0" smtClean="0"/>
          </a:p>
          <a:p>
            <a:r>
              <a:rPr lang="ru-RU" dirty="0" smtClean="0"/>
              <a:t>Модель </a:t>
            </a:r>
            <a:r>
              <a:rPr lang="ru-RU" dirty="0"/>
              <a:t>Майкла </a:t>
            </a:r>
            <a:r>
              <a:rPr lang="ru-RU" dirty="0" err="1"/>
              <a:t>Рейя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Модель </a:t>
            </a:r>
            <a:r>
              <a:rPr lang="ru-RU" dirty="0"/>
              <a:t>высокой вовлеченности: ДУМАТЬ – ЧУВСТВОВАТЬ – ДЕЛАТЬ;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Модель низкой вовлеченности (импульсные покупки): ДУМАТЬ – ДЕЛАТЬ – ЧУВСТВОВАТЬ;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Модель </a:t>
            </a:r>
            <a:r>
              <a:rPr lang="ru-RU" dirty="0"/>
              <a:t>рационализации (женский тип покупки): ДЕЛАТЬ – ЧУВСТВОВАТЬ – ДУМАТЬ;</a:t>
            </a:r>
          </a:p>
          <a:p>
            <a:r>
              <a:rPr lang="ru-RU" b="1" dirty="0"/>
              <a:t>приверженность к определенным маркам </a:t>
            </a:r>
            <a:r>
              <a:rPr lang="ru-RU" dirty="0"/>
              <a:t>(новая категория пользователей, приверженцы торговой марки, приверженцы других торговых марок, меняющие торговую марку);</a:t>
            </a:r>
          </a:p>
          <a:p>
            <a:r>
              <a:rPr lang="ru-RU" b="1" dirty="0"/>
              <a:t>частота пользования конкретным товаром </a:t>
            </a:r>
            <a:r>
              <a:rPr lang="ru-RU" dirty="0"/>
              <a:t>(низкая, средняя или высокая активность использования товара);</a:t>
            </a:r>
          </a:p>
          <a:p>
            <a:r>
              <a:rPr lang="ru-RU" b="1" dirty="0"/>
              <a:t>установки по отношению к товару </a:t>
            </a:r>
            <a:r>
              <a:rPr lang="ru-RU" dirty="0"/>
              <a:t>(восторженная, благожелательная, безразличная, отрицательная или враждебная).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586022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Целевую аудиторию </a:t>
            </a:r>
            <a:r>
              <a:rPr lang="ru-RU" dirty="0"/>
              <a:t>рекламы не надо путать с </a:t>
            </a:r>
            <a:r>
              <a:rPr lang="ru-RU" b="1" dirty="0"/>
              <a:t>рекламной аудиторией </a:t>
            </a:r>
            <a:r>
              <a:rPr lang="ru-RU" dirty="0"/>
              <a:t>- все лица, которые могут воспринять рекламное сообщение, переданное конкретным источником информации. </a:t>
            </a:r>
            <a:endParaRPr lang="ru-RU" dirty="0" smtClean="0"/>
          </a:p>
          <a:p>
            <a:r>
              <a:rPr lang="ru-RU" dirty="0" smtClean="0"/>
              <a:t>Целевая </a:t>
            </a:r>
            <a:r>
              <a:rPr lang="ru-RU" dirty="0"/>
              <a:t>группа (</a:t>
            </a:r>
            <a:r>
              <a:rPr lang="ru-RU" dirty="0" err="1"/>
              <a:t>Target</a:t>
            </a:r>
            <a:r>
              <a:rPr lang="ru-RU" dirty="0"/>
              <a:t> </a:t>
            </a:r>
            <a:r>
              <a:rPr lang="ru-RU" dirty="0" err="1"/>
              <a:t>group</a:t>
            </a:r>
            <a:r>
              <a:rPr lang="ru-RU" dirty="0"/>
              <a:t>) – группа людей, покупающих определенный товар или услугу.</a:t>
            </a:r>
          </a:p>
          <a:p>
            <a:endParaRPr lang="ru-RU" dirty="0"/>
          </a:p>
          <a:p>
            <a:r>
              <a:rPr lang="ru-RU" b="1" dirty="0"/>
              <a:t>Сужение ЦА </a:t>
            </a:r>
            <a:r>
              <a:rPr lang="ru-RU" dirty="0"/>
              <a:t>- не нужно бояться «заузить» целевую аудиторию товара. </a:t>
            </a:r>
            <a:r>
              <a:rPr lang="ru-RU" dirty="0" smtClean="0"/>
              <a:t>Ч</a:t>
            </a:r>
            <a:r>
              <a:rPr lang="ru-RU" b="1" i="1" dirty="0" smtClean="0"/>
              <a:t>ем </a:t>
            </a:r>
            <a:r>
              <a:rPr lang="ru-RU" b="1" i="1" dirty="0"/>
              <a:t>уже сегмент, тем четче можно построить стратегию продвижения. Соответственно, расходы на продвижение значительно снизятся, а сбыт возрастет.</a:t>
            </a:r>
            <a:endParaRPr lang="et-EE" b="1" i="1" dirty="0"/>
          </a:p>
        </p:txBody>
      </p:sp>
    </p:spTree>
    <p:extLst>
      <p:ext uri="{BB962C8B-B14F-4D97-AF65-F5344CB8AC3E}">
        <p14:creationId xmlns:p14="http://schemas.microsoft.com/office/powerpoint/2010/main" val="30892595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Классификация потребителей - существующие типологии потребителей и классификация человека в целом: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68960"/>
            <a:ext cx="7467600" cy="3404992"/>
          </a:xfrm>
        </p:spPr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981836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потребителей по скорости принятия продукта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2712" cy="1828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По </a:t>
            </a:r>
            <a:r>
              <a:rPr lang="ru-RU" dirty="0" err="1"/>
              <a:t>Роджерсу</a:t>
            </a:r>
            <a:r>
              <a:rPr lang="ru-RU" dirty="0"/>
              <a:t>:</a:t>
            </a:r>
          </a:p>
          <a:p>
            <a:r>
              <a:rPr lang="ru-RU" dirty="0"/>
              <a:t>новаторы;</a:t>
            </a:r>
          </a:p>
          <a:p>
            <a:r>
              <a:rPr lang="ru-RU" dirty="0" err="1"/>
              <a:t>быстропринимающие</a:t>
            </a:r>
            <a:r>
              <a:rPr lang="ru-RU" dirty="0"/>
              <a:t>;</a:t>
            </a:r>
          </a:p>
          <a:p>
            <a:r>
              <a:rPr lang="ru-RU" dirty="0"/>
              <a:t>раннее большинство;</a:t>
            </a:r>
          </a:p>
          <a:p>
            <a:r>
              <a:rPr lang="ru-RU" dirty="0"/>
              <a:t>позднее большинство;</a:t>
            </a:r>
          </a:p>
          <a:p>
            <a:r>
              <a:rPr lang="ru-RU" dirty="0"/>
              <a:t>консерваторы (запоздалые).</a:t>
            </a:r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09" y="3284984"/>
            <a:ext cx="5442181" cy="408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505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Новаторы: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сильное </a:t>
            </a:r>
            <a:r>
              <a:rPr lang="ru-RU" dirty="0"/>
              <a:t>желание обновить, внедрить;</a:t>
            </a:r>
          </a:p>
          <a:p>
            <a:r>
              <a:rPr lang="ru-RU" dirty="0"/>
              <a:t>молодость;</a:t>
            </a:r>
          </a:p>
          <a:p>
            <a:r>
              <a:rPr lang="ru-RU" dirty="0"/>
              <a:t>высокий социальный и экономический статус;</a:t>
            </a:r>
          </a:p>
          <a:p>
            <a:r>
              <a:rPr lang="ru-RU" dirty="0"/>
              <a:t>космополитизм;</a:t>
            </a:r>
          </a:p>
          <a:p>
            <a:r>
              <a:rPr lang="ru-RU" dirty="0"/>
              <a:t>мобильность.</a:t>
            </a:r>
          </a:p>
          <a:p>
            <a:pPr marL="0" indent="0">
              <a:buNone/>
            </a:pPr>
            <a:r>
              <a:rPr lang="ru-RU" dirty="0"/>
              <a:t>Эти люди восприимчивы к рекламе в СМИ, получают информацию о продукте оттуда</a:t>
            </a:r>
            <a:r>
              <a:rPr lang="ru-RU" dirty="0" smtClean="0"/>
              <a:t>.</a:t>
            </a:r>
            <a:endParaRPr lang="et-EE" dirty="0" smtClean="0"/>
          </a:p>
          <a:p>
            <a:pPr marL="0" indent="0">
              <a:buNone/>
            </a:pPr>
            <a:r>
              <a:rPr lang="ru-RU" dirty="0"/>
              <a:t>новаторы могут обладать влиянием на остальных потребителей (быть создателями тренда/моды), </a:t>
            </a:r>
            <a:endParaRPr lang="et-EE" dirty="0" smtClean="0"/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могут и не обладать (выглядеть чудаками).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1057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Достройка («клиповое мышление»)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ухватывание</a:t>
            </a:r>
            <a:r>
              <a:rPr lang="ru-RU" dirty="0" smtClean="0"/>
              <a:t> в потоке информации только «верхушек», остальное мозг достраивает до знакомой конструкции, так в психологии известен факт, что при чтении человек не прочитывает все буквы, а по первым буквам достраивает слово (эффект </a:t>
            </a:r>
            <a:r>
              <a:rPr lang="ru-RU" dirty="0" err="1" smtClean="0"/>
              <a:t>скорочтения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То, что человек думает об окружающем мире и о себе – является продуктом достройки «тараканами» обрывков сознания (внимания).  </a:t>
            </a:r>
          </a:p>
          <a:p>
            <a:r>
              <a:rPr lang="ru-RU" dirty="0" smtClean="0"/>
              <a:t>В грамотной рекламе эта особенность восприятия и позволяет манипулировать сознанием с помощью маяков (</a:t>
            </a:r>
            <a:r>
              <a:rPr lang="ru-RU" dirty="0" err="1" smtClean="0"/>
              <a:t>айстопингов</a:t>
            </a:r>
            <a:r>
              <a:rPr lang="ru-RU" dirty="0" smtClean="0"/>
              <a:t>) – элементов, захватывающих внимание. </a:t>
            </a:r>
          </a:p>
          <a:p>
            <a:r>
              <a:rPr lang="ru-RU" dirty="0" smtClean="0"/>
              <a:t>Это может быть картинкой (например, с образом человека, ребенка, животного) не менее ¼ площади рекламы, заголовок в статье (грамотный заголовок повышает процент читателей на 80%) и пр.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821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Быстропринимающие</a:t>
            </a:r>
            <a:r>
              <a:rPr lang="ru-RU" dirty="0"/>
              <a:t>: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высокий </a:t>
            </a:r>
            <a:r>
              <a:rPr lang="ru-RU" dirty="0"/>
              <a:t>социальный статус;</a:t>
            </a:r>
          </a:p>
          <a:p>
            <a:r>
              <a:rPr lang="ru-RU" dirty="0"/>
              <a:t>являются лидерами мнения в других группах;</a:t>
            </a:r>
          </a:p>
          <a:p>
            <a:r>
              <a:rPr lang="ru-RU" dirty="0"/>
              <a:t>моложе и мобильнее, чем большинство.</a:t>
            </a:r>
          </a:p>
          <a:p>
            <a:pPr marL="0" indent="0">
              <a:buNone/>
            </a:pPr>
            <a:r>
              <a:rPr lang="ru-RU" dirty="0"/>
              <a:t>Эта категория также ориентируется в товарах с помощью средств массовой информации; входящие в нее не слишком полагаются на новаторов.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111986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Раннее большинство: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статус </a:t>
            </a:r>
            <a:r>
              <a:rPr lang="ru-RU" dirty="0"/>
              <a:t>средний и выше среднего;</a:t>
            </a:r>
          </a:p>
          <a:p>
            <a:r>
              <a:rPr lang="ru-RU" dirty="0"/>
              <a:t>ждут реакции </a:t>
            </a:r>
            <a:r>
              <a:rPr lang="ru-RU" dirty="0" err="1"/>
              <a:t>быстропринимающих</a:t>
            </a:r>
            <a:r>
              <a:rPr lang="ru-RU" dirty="0"/>
              <a:t>, прежде чем принять решение самим;</a:t>
            </a:r>
          </a:p>
          <a:p>
            <a:r>
              <a:rPr lang="ru-RU" dirty="0"/>
              <a:t>большой разрыв между фазой пробной покупки и принятием продукта.</a:t>
            </a:r>
          </a:p>
          <a:p>
            <a:pPr marL="0" indent="0">
              <a:buNone/>
            </a:pPr>
            <a:r>
              <a:rPr lang="ru-RU" dirty="0"/>
              <a:t>Большинство тоже ориентируются на средства массовой информации, однако смотрят и на продавцов, и на свою группу и в значительной степени подвержены влиянию лидеров мнения.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462656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Позднее большинство: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статус </a:t>
            </a:r>
            <a:r>
              <a:rPr lang="ru-RU" dirty="0"/>
              <a:t>ниже среднего;</a:t>
            </a:r>
          </a:p>
          <a:p>
            <a:r>
              <a:rPr lang="ru-RU" dirty="0"/>
              <a:t>доход ниже среднего;</a:t>
            </a:r>
          </a:p>
          <a:p>
            <a:r>
              <a:rPr lang="ru-RU" dirty="0"/>
              <a:t>особенно привязаны к своей группе.</a:t>
            </a:r>
          </a:p>
          <a:p>
            <a:pPr marL="0" indent="0">
              <a:buNone/>
            </a:pPr>
            <a:r>
              <a:rPr lang="ru-RU" dirty="0"/>
              <a:t>До этой аудитории сложнее добраться через средства массовой информации, для них важно сориентироваться и увидеть товар на полках в магазине, эти люди находятся под влиянием других представителей их же группы.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116826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Консерваторы (запоздалые):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статус </a:t>
            </a:r>
            <a:r>
              <a:rPr lang="ru-RU" dirty="0"/>
              <a:t>ниже среднего;</a:t>
            </a:r>
          </a:p>
          <a:p>
            <a:r>
              <a:rPr lang="ru-RU" dirty="0"/>
              <a:t>редкие социальные контакты;</a:t>
            </a:r>
          </a:p>
          <a:p>
            <a:r>
              <a:rPr lang="ru-RU" dirty="0"/>
              <a:t>определенное сопротивление переменам.</a:t>
            </a:r>
          </a:p>
          <a:p>
            <a:pPr marL="0" indent="0">
              <a:buNone/>
            </a:pPr>
            <a:r>
              <a:rPr lang="ru-RU" dirty="0"/>
              <a:t>Самая сложная аудитория. Очень трудно оказать влияние.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247945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ведет ли себя человек как новатор, </a:t>
            </a:r>
            <a:r>
              <a:rPr lang="ru-RU" dirty="0" err="1"/>
              <a:t>быстропринимающий</a:t>
            </a:r>
            <a:r>
              <a:rPr lang="ru-RU" dirty="0"/>
              <a:t> или консерватор, зависит от природы продукта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Для </a:t>
            </a:r>
            <a:r>
              <a:rPr lang="ru-RU" b="1" dirty="0" err="1"/>
              <a:t>promotion</a:t>
            </a:r>
            <a:r>
              <a:rPr lang="ru-RU" b="1" dirty="0"/>
              <a:t> важно следующее:</a:t>
            </a:r>
          </a:p>
          <a:p>
            <a:r>
              <a:rPr lang="ru-RU" i="1" dirty="0"/>
              <a:t>новатор</a:t>
            </a:r>
            <a:r>
              <a:rPr lang="ru-RU" dirty="0"/>
              <a:t> при покупке ориентируется сам, опираясь на все доступные источники информации, в том числе апробирование с помощью промо-акции;</a:t>
            </a:r>
          </a:p>
          <a:p>
            <a:r>
              <a:rPr lang="ru-RU" i="1" dirty="0" err="1"/>
              <a:t>быстропринимающий</a:t>
            </a:r>
            <a:r>
              <a:rPr lang="ru-RU" i="1" dirty="0"/>
              <a:t> </a:t>
            </a:r>
            <a:r>
              <a:rPr lang="ru-RU" dirty="0"/>
              <a:t>поглядывает на новатора, но принимает решение сам, основываясь на сведениях из средств массовой информации; </a:t>
            </a:r>
            <a:r>
              <a:rPr lang="ru-RU" dirty="0" err="1"/>
              <a:t>быстропринимающие</a:t>
            </a:r>
            <a:r>
              <a:rPr lang="ru-RU" dirty="0"/>
              <a:t> важны в связи с тем, какое влияние они имеют на позднее большинство;</a:t>
            </a:r>
          </a:p>
          <a:p>
            <a:pPr marL="0" indent="0">
              <a:buNone/>
            </a:pPr>
            <a:r>
              <a:rPr lang="ru-RU" dirty="0" smtClean="0"/>
              <a:t>Определение </a:t>
            </a:r>
            <a:r>
              <a:rPr lang="ru-RU" dirty="0"/>
              <a:t>и завоевание новаторов и </a:t>
            </a:r>
            <a:r>
              <a:rPr lang="ru-RU" dirty="0" err="1"/>
              <a:t>быстропринимающих</a:t>
            </a:r>
            <a:r>
              <a:rPr lang="ru-RU" dirty="0"/>
              <a:t> желательно для быстрого роста оборота; на них в большей степени ориентированы дегустации, демонстрации, </a:t>
            </a:r>
            <a:r>
              <a:rPr lang="ru-RU" dirty="0" err="1"/>
              <a:t>тестинги</a:t>
            </a:r>
            <a:r>
              <a:rPr lang="ru-RU" dirty="0"/>
              <a:t> нового товара;</a:t>
            </a:r>
          </a:p>
          <a:p>
            <a:r>
              <a:rPr lang="ru-RU" dirty="0"/>
              <a:t>лидеры мнения находятся обычно среди </a:t>
            </a:r>
            <a:r>
              <a:rPr lang="ru-RU" dirty="0" err="1"/>
              <a:t>быстропринимающих</a:t>
            </a:r>
            <a:r>
              <a:rPr lang="ru-RU" dirty="0"/>
              <a:t>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190236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Скорость и степень принятия зависит от преимуществ, которые новый продукт предоставляет покупателю: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степени </a:t>
            </a:r>
            <a:r>
              <a:rPr lang="ru-RU" dirty="0"/>
              <a:t>«новизны» продукта. Чем новее продукт, тем медленнее идет процесс принятия;</a:t>
            </a:r>
          </a:p>
          <a:p>
            <a:r>
              <a:rPr lang="ru-RU" dirty="0"/>
              <a:t>степени сложности нового продукта. Чем сложнее продукт, тем более длительный процесс одобрения;</a:t>
            </a:r>
          </a:p>
          <a:p>
            <a:r>
              <a:rPr lang="ru-RU" dirty="0"/>
              <a:t>легкости проверки и апробирования продукта (небольшая упаковка, пробные образцы). Чем проще проверить/испытать продукт, тем быстрее идет процесс принятия. Продукт, стоящий на полке и демонстрируемый во многих магазинах, будет принят быстрее.</a:t>
            </a:r>
          </a:p>
          <a:p>
            <a:pPr marL="0" indent="0">
              <a:buNone/>
            </a:pPr>
            <a:r>
              <a:rPr lang="ru-RU" dirty="0"/>
              <a:t>Если на фазе представления продукта сбыт замедляется, можно принять следующие меры:</a:t>
            </a:r>
          </a:p>
          <a:p>
            <a:r>
              <a:rPr lang="ru-RU" dirty="0"/>
              <a:t>в рекламной кампании: поставить цель завоевать максимальную часть раннего большинства;</a:t>
            </a:r>
          </a:p>
          <a:p>
            <a:r>
              <a:rPr lang="ru-RU" dirty="0"/>
              <a:t>в сбыте: увеличить число демонстраций, дегустаций и показов в торговых точках; увеличить количество этих точек.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087348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восьми мотивов </a:t>
            </a:r>
            <a:r>
              <a:rPr lang="ru-RU" dirty="0" err="1"/>
              <a:t>В.Тамберга</a:t>
            </a:r>
            <a:r>
              <a:rPr lang="ru-RU" dirty="0"/>
              <a:t> и </a:t>
            </a:r>
            <a:r>
              <a:rPr lang="ru-RU" dirty="0" err="1"/>
              <a:t>А.Бадьина</a:t>
            </a:r>
            <a:r>
              <a:rPr lang="ru-RU" dirty="0"/>
              <a:t> (М8М)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1. Безопасность</a:t>
            </a:r>
          </a:p>
          <a:p>
            <a:r>
              <a:rPr lang="ru-RU" dirty="0"/>
              <a:t>Данная мотивационная цель (или мотивационная категория) включает в себя </a:t>
            </a:r>
            <a:r>
              <a:rPr lang="ru-RU" b="1" dirty="0"/>
              <a:t>все аспекты безопасности </a:t>
            </a:r>
            <a:r>
              <a:rPr lang="ru-RU" dirty="0"/>
              <a:t>– от безопасности пищевой до общественной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Даже </a:t>
            </a:r>
            <a:r>
              <a:rPr lang="ru-RU" dirty="0"/>
              <a:t>если человек в целом обезопасил себя в </a:t>
            </a:r>
            <a:r>
              <a:rPr lang="ru-RU" dirty="0" smtClean="0"/>
              <a:t> </a:t>
            </a:r>
            <a:r>
              <a:rPr lang="ru-RU" dirty="0"/>
              <a:t>какой-либо сфере свой жизнедеятельности, </a:t>
            </a:r>
            <a:r>
              <a:rPr lang="ru-RU" b="1" dirty="0"/>
              <a:t>ситуация опасности достаточно легко создается в другой области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Побеждены </a:t>
            </a:r>
            <a:r>
              <a:rPr lang="ru-RU" dirty="0"/>
              <a:t>«вредные» бактерии на кухне – появилась проблема аллергии, вредного электромагнитного излучения от сотовых телефонов, генетически модифицированные продукты и прочие напасти, которыми жизнь нас снабжает в избытке.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714184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Доминирование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Каждый </a:t>
            </a:r>
            <a:r>
              <a:rPr lang="ru-RU" dirty="0"/>
              <a:t>человек стремится в чем-то превзойти окружающих, стать лучше, выше, сильнее, абстрактно «круче», приобрести власть и влияние, пусть он в этом боится признаваться даже самому себе. </a:t>
            </a:r>
            <a:endParaRPr lang="ru-RU" dirty="0" smtClean="0"/>
          </a:p>
          <a:p>
            <a:r>
              <a:rPr lang="ru-RU" dirty="0" smtClean="0"/>
              <a:t>Знакомых </a:t>
            </a:r>
            <a:r>
              <a:rPr lang="ru-RU" dirty="0"/>
              <a:t>с этологией людей сей факт нисколько не удивит – это один из основных инстинктов человека, доставшийся </a:t>
            </a:r>
            <a:r>
              <a:rPr lang="ru-RU" dirty="0" smtClean="0"/>
              <a:t>предков.</a:t>
            </a:r>
          </a:p>
          <a:p>
            <a:r>
              <a:rPr lang="ru-RU" dirty="0" smtClean="0"/>
              <a:t> </a:t>
            </a:r>
            <a:r>
              <a:rPr lang="ru-RU" dirty="0"/>
              <a:t>Формы реализации данного базового мотива очень широки – от банального карьеризма и агрессивного стремления разбогатеть любой ценой до невинного желания быть «не таким как все», ведь когда человек заявляет «я особенный», он тем самым хочет сказать: «я выше вас, я лучше обычных людей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/>
              <a:t>Признак, объединяющий все варианты реализации этого мотива достаточно прозрачен: быть выше, доминировать над «серой массой», быть лучшим, сильным, успешным.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686004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Секс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Инстинктивное </a:t>
            </a:r>
            <a:r>
              <a:rPr lang="ru-RU" dirty="0"/>
              <a:t>стремление к продолжению своего рода человеческое существо мощью своего интеллекта развило до уровня, охватывающего почти все сферы жизни. </a:t>
            </a:r>
            <a:endParaRPr lang="ru-RU" dirty="0" smtClean="0"/>
          </a:p>
          <a:p>
            <a:r>
              <a:rPr lang="ru-RU" dirty="0" smtClean="0"/>
              <a:t>Сила </a:t>
            </a:r>
            <a:r>
              <a:rPr lang="ru-RU" dirty="0"/>
              <a:t>этого мотива колоссальна, что не проходит мимо специалистов: сексуальные мотивы в рекламе – одни из самых часто используемых, но все равно продолжающих оставаться актуальными.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этому мотиву можно отнести не только желание быть сексуально привлекательным, сюда можно отнести большинство естественных и насаждаемых моделей полового поведения, романтическое чувство и многое другое.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132460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Принадлежность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 </a:t>
            </a:r>
            <a:r>
              <a:rPr lang="ru-RU" dirty="0"/>
              <a:t>первый взгляд, этот тип может показаться антагонистичным «доминированию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/>
              <a:t>Однако, очень часто, принадлежность прекрасно уживается со стремлением доминировать: принадлежать к элите. Сюда относится и стремление получить одобрение группы, с которой человек хочет себя соотносить, мнение </a:t>
            </a:r>
            <a:r>
              <a:rPr lang="ru-RU" dirty="0" err="1"/>
              <a:t>референтной</a:t>
            </a:r>
            <a:r>
              <a:rPr lang="ru-RU" dirty="0"/>
              <a:t> группы и многое другое.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этот мотив во многом опирается феномен моды.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ряде случаев, принадлежность лишена компоненты доминирования: проявления патриотических чувств, понятие справедливости, стремление избежать одиночества и многое другое.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7197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Достройка («клиповое мышление»)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2808312" cy="49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0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Экономия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Человек </a:t>
            </a:r>
            <a:r>
              <a:rPr lang="ru-RU" dirty="0"/>
              <a:t>всегда испытывает потребность в экономии своих усилий и ресурсов, в какой-то мере это можно охарактеризовать как самосохранение. </a:t>
            </a:r>
            <a:endParaRPr lang="ru-RU" dirty="0" smtClean="0"/>
          </a:p>
          <a:p>
            <a:r>
              <a:rPr lang="ru-RU" dirty="0" smtClean="0"/>
              <a:t>Купить </a:t>
            </a:r>
            <a:r>
              <a:rPr lang="ru-RU" dirty="0"/>
              <a:t>что-то подешевле, затратить меньше усилий выполняя какую-то работу, отдыхать, беречь себя и многое другое. </a:t>
            </a:r>
            <a:endParaRPr lang="ru-RU" dirty="0" smtClean="0"/>
          </a:p>
          <a:p>
            <a:r>
              <a:rPr lang="ru-RU" dirty="0" smtClean="0"/>
              <a:t>Лень </a:t>
            </a:r>
            <a:r>
              <a:rPr lang="ru-RU" dirty="0"/>
              <a:t>вообще- двигатель прогресса и очень важный мотив потребления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Всевозможные предложения о скидках, бонусах, розыгрыше призов опираются именно на эту мотивационную категорию.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819924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6. Исследование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Любой </a:t>
            </a:r>
            <a:r>
              <a:rPr lang="ru-RU" dirty="0"/>
              <a:t>ребенок с раннего детства начинает процесс познания мира и самого себя. </a:t>
            </a:r>
            <a:endParaRPr lang="ru-RU" dirty="0" smtClean="0"/>
          </a:p>
          <a:p>
            <a:r>
              <a:rPr lang="ru-RU" dirty="0" smtClean="0"/>
              <a:t>Даже </a:t>
            </a:r>
            <a:r>
              <a:rPr lang="ru-RU" dirty="0"/>
              <a:t>самый нелюбопытный человек испытывает интерес к чему-то, что составляет важную часть его жизни. </a:t>
            </a:r>
            <a:endParaRPr lang="ru-RU" dirty="0" smtClean="0"/>
          </a:p>
          <a:p>
            <a:r>
              <a:rPr lang="ru-RU" dirty="0" smtClean="0"/>
              <a:t>Вариантов </a:t>
            </a:r>
            <a:r>
              <a:rPr lang="ru-RU" dirty="0"/>
              <a:t>реализации этого мотива также огромное количество – от потребности в профессиональной информации до духовных практик с целью «познать себя», от путешествий до интереса к новинкам на прилавке, от экстремальных видов спорта, опирающихся на желание познать свои возможности, испытать себя, до </a:t>
            </a:r>
            <a:r>
              <a:rPr lang="ru-RU" dirty="0" err="1"/>
              <a:t>вуайеризма</a:t>
            </a:r>
            <a:r>
              <a:rPr lang="ru-RU" dirty="0"/>
              <a:t>, эксплуатируемого всевозможными реалити-шоу и «желтой» прессой.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487122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7. Гедонизм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Каждое </a:t>
            </a:r>
            <a:r>
              <a:rPr lang="ru-RU" dirty="0"/>
              <a:t>живое существо, которое может испытывать удовольствие, будет к нему стремиться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Человек же, существо с высокоразвитым интеллектом и чувственной сферой, за время развития цивилизации создал огромное количество способов доставить себе наслаждение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Сфера мотива также широка – от чревоугодия и сексуального удовлетворения до возвышенного культурного или интеллектуального наслаждения, которое приносит музыка или хорошая книга. </a:t>
            </a:r>
            <a:endParaRPr lang="ru-RU" dirty="0" smtClean="0"/>
          </a:p>
          <a:p>
            <a:r>
              <a:rPr lang="ru-RU" dirty="0" smtClean="0"/>
              <a:t>Ключевое </a:t>
            </a:r>
            <a:r>
              <a:rPr lang="ru-RU" dirty="0"/>
              <a:t>понятие, в любом случае –получение удовольствия, наслаждения от обладания, использования или  знакомства с предметом.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769921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8. Забота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Последний </a:t>
            </a:r>
            <a:r>
              <a:rPr lang="ru-RU" dirty="0"/>
              <a:t>по списку но не последний по важности мотив человека. </a:t>
            </a:r>
            <a:endParaRPr lang="ru-RU" dirty="0" smtClean="0"/>
          </a:p>
          <a:p>
            <a:r>
              <a:rPr lang="ru-RU" dirty="0" smtClean="0"/>
              <a:t>Так </a:t>
            </a:r>
            <a:r>
              <a:rPr lang="ru-RU" dirty="0"/>
              <a:t>сложилось, что человек может испытывать разнообразные теплые чувства и всячески заботиться об объектах своих теплых чувств: о своих детях, членах семьи, домашних животных, просто близких людях или тех, кто волею судеб стал таковыми.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отдельных случаях, это стремление может распространиться на значительную социальную группу, выделенную по какому-то макропризнаку, людей терпящих нужду (жителей «развивающихся» стран) или испытывающих потребность в помощи (жертв стихийных бедствий).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92064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Научный метод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000" dirty="0" smtClean="0"/>
              <a:t>На базе современной психологии</a:t>
            </a:r>
          </a:p>
          <a:p>
            <a:pPr marL="82296" indent="0" algn="ctr">
              <a:buNone/>
            </a:pPr>
            <a:endParaRPr lang="ru-RU" sz="4000" dirty="0" smtClean="0"/>
          </a:p>
          <a:p>
            <a:pPr marL="82296" indent="0" algn="ctr">
              <a:buNone/>
            </a:pPr>
            <a:endParaRPr lang="ru-RU" sz="4000" dirty="0"/>
          </a:p>
          <a:p>
            <a:pPr marL="82296" indent="0" algn="ctr">
              <a:buNone/>
            </a:pPr>
            <a:r>
              <a:rPr lang="ru-RU" sz="4000" dirty="0"/>
              <a:t>Классификация человека - соционические типы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01360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Экстраверт/Интроверт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Тест </a:t>
            </a:r>
            <a:r>
              <a:rPr lang="ru-RU" dirty="0" err="1" smtClean="0"/>
              <a:t>Айзенка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Определение - кто вы? Экстраверт/Интроверт -  понять, как подпитываться энергией; подзарядка аккумуляторов; другой мир может утомлять </a:t>
            </a:r>
          </a:p>
          <a:p>
            <a:r>
              <a:rPr lang="ru-RU" dirty="0" smtClean="0"/>
              <a:t>Экстраверт – широта, думает вслух</a:t>
            </a:r>
          </a:p>
          <a:p>
            <a:r>
              <a:rPr lang="ru-RU" dirty="0" smtClean="0"/>
              <a:t>Интроверт – глубина, думает молча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</a:t>
            </a:r>
            <a:r>
              <a:rPr lang="ru-RU" dirty="0" err="1" smtClean="0"/>
              <a:t>Айзенка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psyline.retter.ru/auzeng/start.php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516599" cy="615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6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Сенсорика</a:t>
            </a:r>
            <a:r>
              <a:rPr lang="ru-RU" dirty="0" smtClean="0"/>
              <a:t> /Интуиция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Сенсорика</a:t>
            </a:r>
            <a:r>
              <a:rPr lang="ru-RU" dirty="0" smtClean="0"/>
              <a:t> – факты,  детали, сейчас, не видят возможности</a:t>
            </a:r>
            <a:r>
              <a:rPr lang="ru-RU" dirty="0"/>
              <a:t>, КРАСИВО, ВКУСНО, УДОБНО, ПОЛЕЗНО, ЭСТЕТИЧНО</a:t>
            </a:r>
            <a:endParaRPr lang="ru-RU" dirty="0" smtClean="0"/>
          </a:p>
          <a:p>
            <a:r>
              <a:rPr lang="ru-RU" dirty="0" smtClean="0"/>
              <a:t>Интуиция – будущее, высоко ценят воображение, важно понять, что из себя представляет ситуацию, скрытый смысл большой картины </a:t>
            </a:r>
          </a:p>
          <a:p>
            <a:r>
              <a:rPr lang="ru-RU" dirty="0" smtClean="0"/>
              <a:t>Авария машины</a:t>
            </a:r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Логика / Этика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Логика  - Внешние законы и правил</a:t>
            </a:r>
          </a:p>
          <a:p>
            <a:r>
              <a:rPr lang="ru-RU" dirty="0" smtClean="0"/>
              <a:t>Этика – Ценности</a:t>
            </a:r>
          </a:p>
          <a:p>
            <a:endParaRPr lang="ru-RU" dirty="0"/>
          </a:p>
          <a:p>
            <a:r>
              <a:rPr lang="ru-RU" b="1" dirty="0" smtClean="0"/>
              <a:t>Уволить: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Иван Петрович, 20 лет, 56</a:t>
            </a:r>
          </a:p>
          <a:p>
            <a:r>
              <a:rPr lang="ru-RU" dirty="0" smtClean="0"/>
              <a:t>Виталий 2 года,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Люди не хотят, а часто и не умеют думать.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90% людей в 90% случаев действуют как роботы! </a:t>
            </a:r>
          </a:p>
          <a:p>
            <a:r>
              <a:rPr lang="ru-RU" dirty="0" smtClean="0"/>
              <a:t>«Рулит» подсознание и стереотипы.  Так называемое «собственное мнение» в большинстве случаев формируется авторитетами, учителями, СМИ и т.п. </a:t>
            </a:r>
          </a:p>
          <a:p>
            <a:r>
              <a:rPr lang="ru-RU" dirty="0" smtClean="0"/>
              <a:t>этот феномен Эрих </a:t>
            </a:r>
            <a:r>
              <a:rPr lang="ru-RU" dirty="0" err="1" smtClean="0"/>
              <a:t>Фромм</a:t>
            </a:r>
            <a:r>
              <a:rPr lang="ru-RU" dirty="0" smtClean="0"/>
              <a:t> называл «</a:t>
            </a:r>
            <a:r>
              <a:rPr lang="ru-RU" dirty="0" err="1" smtClean="0"/>
              <a:t>псевдомышлением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«на самом деле людям кажется, что это они принимают решения, что это они хотят чего-то, в то время как в действительности они поддаются давлению внешних сил, внутренним или внешним условностям и «хотят» именно того, что им приходится делать». </a:t>
            </a:r>
          </a:p>
          <a:p>
            <a:pPr marL="0" indent="0" algn="r">
              <a:buNone/>
            </a:pPr>
            <a:r>
              <a:rPr lang="ru-RU" dirty="0" smtClean="0"/>
              <a:t>Э. </a:t>
            </a:r>
            <a:r>
              <a:rPr lang="ru-RU" dirty="0" err="1" smtClean="0"/>
              <a:t>Фромм</a:t>
            </a:r>
            <a:r>
              <a:rPr lang="ru-RU" dirty="0" smtClean="0"/>
              <a:t>, Бегство от свободы.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985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Рациональный/Иррациональный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Рациональный, решающий, важно контролировать все, неопределённость – некомфортно, не очень хорошо адаптируются к новому, не ждите для них сюрпризов</a:t>
            </a:r>
          </a:p>
          <a:p>
            <a:r>
              <a:rPr lang="ru-RU" dirty="0" smtClean="0"/>
              <a:t>Иррациональный, воспринимающий , свобода выбора, свободное плавание, свободная работа, решения откладывают до последнего момента, </a:t>
            </a:r>
          </a:p>
          <a:p>
            <a:endParaRPr lang="ru-RU" dirty="0"/>
          </a:p>
          <a:p>
            <a:r>
              <a:rPr lang="ru-RU" dirty="0" smtClean="0"/>
              <a:t>Как выглядит рабочий стол?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5"/>
            <a:ext cx="7792095" cy="592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7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773601"/>
              </p:ext>
            </p:extLst>
          </p:nvPr>
        </p:nvGraphicFramePr>
        <p:xfrm>
          <a:off x="179511" y="181677"/>
          <a:ext cx="8712970" cy="6589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6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6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576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Психологическая </a:t>
                      </a:r>
                      <a:r>
                        <a:rPr lang="ru-RU" sz="2400" dirty="0">
                          <a:effectLst/>
                        </a:rPr>
                        <a:t>ориентация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20"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интров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иррац.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этик 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инт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INFP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Лирик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сенс.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ISFP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Посредник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логик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инт.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INTP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Критик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сенс.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ISTP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Мастер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рац.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этик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инт.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INFJ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Гуманист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сенс.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ISFJ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Хранитель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логик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инт</a:t>
                      </a:r>
                      <a:r>
                        <a:rPr lang="ru-RU" sz="1800" dirty="0">
                          <a:effectLst/>
                        </a:rPr>
                        <a:t>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INTJ 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Аналитик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сенс.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ISTJ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Систематик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720"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экстрав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иррац.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инт.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ENFP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Инициатор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сенс.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ESFP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Лидер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логик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инт.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ENTP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Искатель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сенс.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ESTP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Организатор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рац.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инт.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ENFJ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Артист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сенс.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ESFJ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Энтузиаст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18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логик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инт.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ENTJ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Предприниматель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7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сенс.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ESTJ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Администратор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974850"/>
            <a:ext cx="8421687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8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Психологические портреты по методике </a:t>
            </a:r>
            <a:r>
              <a:rPr lang="ru-RU" dirty="0" err="1"/>
              <a:t>Кейрси</a:t>
            </a:r>
            <a:endParaRPr lang="ru-RU" dirty="0"/>
          </a:p>
          <a:p>
            <a:r>
              <a:rPr lang="ru-RU" dirty="0">
                <a:hlinkClick r:id="rId2"/>
              </a:rPr>
              <a:t>http://brainmod.ru/tests/typology/questionnaire-keirsey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561010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I. В основе человеческой психики и восприятия, лежит </a:t>
            </a:r>
            <a:r>
              <a:rPr lang="ru-RU" b="1" dirty="0"/>
              <a:t>внимание</a:t>
            </a:r>
            <a:r>
              <a:rPr lang="ru-RU" dirty="0"/>
              <a:t> – для человека существует только то, что он осознает, а осознание – это развитая форма внимания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Внимание (осознание) – единственная психическая и физическая (что собственно одно и тоже) субстанция, которая есть у человека. </a:t>
            </a:r>
            <a:endParaRPr lang="ru-RU" dirty="0" smtClean="0"/>
          </a:p>
          <a:p>
            <a:r>
              <a:rPr lang="ru-RU" dirty="0" smtClean="0"/>
              <a:t>Внимание </a:t>
            </a:r>
            <a:r>
              <a:rPr lang="ru-RU" dirty="0"/>
              <a:t>(осознание, сознание) – манипуляция «Пустотой», умение создавать пустоту, вакуум, в который «входит» все, что человек воспринимает и все, что он есть! </a:t>
            </a:r>
            <a:r>
              <a:rPr lang="ru-RU" b="1" dirty="0"/>
              <a:t>Наполнить можно только пустой сосуд! </a:t>
            </a: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3325468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II. Людьми управляют «тараканы» (внутренние измышления («мнения») о себе и окружающем мире),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</a:t>
            </a:r>
            <a:r>
              <a:rPr lang="ru-RU" dirty="0"/>
              <a:t>эмоции или </a:t>
            </a:r>
            <a:r>
              <a:rPr lang="ru-RU" dirty="0" smtClean="0"/>
              <a:t>разум</a:t>
            </a:r>
            <a:endParaRPr lang="ru-RU" dirty="0"/>
          </a:p>
          <a:p>
            <a:r>
              <a:rPr lang="ru-RU" dirty="0" smtClean="0"/>
              <a:t>«Тараканы</a:t>
            </a:r>
            <a:r>
              <a:rPr lang="ru-RU" dirty="0"/>
              <a:t>» формируются в детстве, и детские воспоминания, привычки и реакции лежат в основе бессознательных реакций взрослых людей (по Фрейду).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Тараканы» - шаблоны (стереотипы) восприятия, и вся суть заключается в том, что не человек мыслит шаблонами, шаблоны «мыслят» человеком</a:t>
            </a:r>
            <a:r>
              <a:rPr lang="ru-RU" dirty="0" smtClean="0"/>
              <a:t>!</a:t>
            </a:r>
          </a:p>
          <a:p>
            <a:r>
              <a:rPr lang="ru-RU" dirty="0" smtClean="0"/>
              <a:t> </a:t>
            </a:r>
            <a:r>
              <a:rPr lang="ru-RU" dirty="0"/>
              <a:t>Разница в людях определяется количеством и размером «тараканов» в головах.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179548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III. Три кита психологии (фундамент поведения человека и их проявления (</a:t>
            </a:r>
            <a:r>
              <a:rPr lang="ru-RU" dirty="0" err="1"/>
              <a:t>инкарнации</a:t>
            </a:r>
            <a:r>
              <a:rPr lang="ru-RU" dirty="0"/>
              <a:t>) в мотивах поведения):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). Лень:</a:t>
            </a:r>
          </a:p>
          <a:p>
            <a:r>
              <a:rPr lang="ru-RU" dirty="0"/>
              <a:t>Конформизм</a:t>
            </a:r>
          </a:p>
          <a:p>
            <a:r>
              <a:rPr lang="ru-RU" dirty="0"/>
              <a:t>Стереотипность мышления и поведения</a:t>
            </a:r>
          </a:p>
          <a:p>
            <a:r>
              <a:rPr lang="ru-RU" dirty="0"/>
              <a:t>Глупость (лень думать)</a:t>
            </a:r>
          </a:p>
          <a:p>
            <a:r>
              <a:rPr lang="ru-RU" dirty="0"/>
              <a:t>Гедонизм (стремление к развлечениям)</a:t>
            </a:r>
          </a:p>
          <a:p>
            <a:pPr marL="0" indent="0">
              <a:buNone/>
            </a:pPr>
            <a:r>
              <a:rPr lang="ru-RU" dirty="0"/>
              <a:t>2). Либидо (сексуальное влечение):</a:t>
            </a:r>
          </a:p>
          <a:p>
            <a:r>
              <a:rPr lang="ru-RU" dirty="0"/>
              <a:t>Инстинкт продолжения рода</a:t>
            </a:r>
          </a:p>
          <a:p>
            <a:r>
              <a:rPr lang="ru-RU" dirty="0"/>
              <a:t>Инстинкт заботы о потомстве (семейные ценности)</a:t>
            </a:r>
          </a:p>
          <a:p>
            <a:r>
              <a:rPr lang="ru-RU" dirty="0"/>
              <a:t>Творчество и самореализация (сублимация – перевод в другую ипостась сексуального влечения).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681972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3). Чувство собственной важности (самовлюбленность, эгоизм, погруженность в себя</a:t>
            </a:r>
            <a:r>
              <a:rPr lang="ru-RU" dirty="0" smtClean="0"/>
              <a:t>):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Самоидентификация </a:t>
            </a:r>
            <a:r>
              <a:rPr lang="ru-RU" dirty="0"/>
              <a:t>(кто «Я» и отношение к группе). </a:t>
            </a:r>
            <a:r>
              <a:rPr lang="ru-RU" dirty="0" err="1"/>
              <a:t>Самоотождествление</a:t>
            </a:r>
            <a:r>
              <a:rPr lang="ru-RU" dirty="0"/>
              <a:t> - это главная человеческая потребность – дать ответ на вопрос «кто я?».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Человек </a:t>
            </a:r>
            <a:r>
              <a:rPr lang="ru-RU" dirty="0"/>
              <a:t>= тот кем он является + тот кем он НЕ является (но хотел бы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Наша идентичность – это образ, с которым мы себя отождествляем. Мы можем отождествляться с сообществом, с отдельным человеком и с целым народом.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Этот </a:t>
            </a:r>
            <a:r>
              <a:rPr lang="ru-RU" dirty="0"/>
              <a:t>образ всегда идеальный, воображаемый и диктуется размером чувства собственной важности.</a:t>
            </a:r>
          </a:p>
          <a:p>
            <a:r>
              <a:rPr lang="ru-RU" b="1" dirty="0"/>
              <a:t>Агрессивность</a:t>
            </a:r>
            <a:r>
              <a:rPr lang="ru-RU" dirty="0"/>
              <a:t> (конфликт с самовлюбленностями других людей)</a:t>
            </a:r>
          </a:p>
          <a:p>
            <a:r>
              <a:rPr lang="ru-RU" b="1" dirty="0"/>
              <a:t>Стремление к власти</a:t>
            </a:r>
          </a:p>
          <a:p>
            <a:r>
              <a:rPr lang="ru-RU" b="1" dirty="0"/>
              <a:t>Неудовлетворенность достигнутым </a:t>
            </a:r>
            <a:r>
              <a:rPr lang="ru-RU" dirty="0"/>
              <a:t>(стремление к развитию и карьере)</a:t>
            </a:r>
          </a:p>
          <a:p>
            <a:r>
              <a:rPr lang="ru-RU" b="1" dirty="0"/>
              <a:t>Творчество и самореализация</a:t>
            </a:r>
            <a:r>
              <a:rPr lang="ru-RU" dirty="0"/>
              <a:t> (попытка доказать и повысить чувство собственной важности)</a:t>
            </a:r>
          </a:p>
          <a:p>
            <a:r>
              <a:rPr lang="ru-RU" b="1" dirty="0"/>
              <a:t>Страх и инстинкт самосохранения </a:t>
            </a:r>
            <a:r>
              <a:rPr lang="ru-RU" dirty="0"/>
              <a:t>(при угрозе чувству собственной важности)</a:t>
            </a:r>
          </a:p>
          <a:p>
            <a:r>
              <a:rPr lang="ru-RU" b="1" dirty="0"/>
              <a:t>Сострадание и жалость </a:t>
            </a:r>
            <a:r>
              <a:rPr lang="ru-RU" dirty="0"/>
              <a:t>– тоже проявление чувства собственной важности (жалея других, мы повышаем свою важность и значимость)</a:t>
            </a:r>
          </a:p>
          <a:p>
            <a:r>
              <a:rPr lang="ru-RU" b="1" dirty="0"/>
              <a:t>Приобретательство</a:t>
            </a:r>
            <a:r>
              <a:rPr lang="ru-RU" dirty="0"/>
              <a:t> (чувство собственности) – проявление «цепляния» за все известное и избегание неизвестного для самосохранения и </a:t>
            </a:r>
            <a:r>
              <a:rPr lang="ru-RU" dirty="0" err="1"/>
              <a:t>самоотождествления</a:t>
            </a:r>
            <a:r>
              <a:rPr lang="ru-RU" dirty="0"/>
              <a:t> («первое внимание» по Кастанеде) – наиважнейшее последствие чувства собственной важности.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996120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Маркетинговая и рекламная кампания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4 Шаг. Классификация товаров и услуг</a:t>
            </a: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28575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87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Людьми управляют «тараканы в голове», а не эмоции или</a:t>
            </a:r>
            <a:br>
              <a:rPr lang="ru-RU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разум (что, собственно, одно и то же, – психическая реакция). </a:t>
            </a:r>
          </a:p>
          <a:p>
            <a:r>
              <a:rPr lang="ru-RU" dirty="0" smtClean="0"/>
              <a:t>Со временем основные темы «внутреннего диалога» трансформируются в группы (стереотипы) - «тараканы» в голове. </a:t>
            </a:r>
          </a:p>
          <a:p>
            <a:r>
              <a:rPr lang="ru-RU" dirty="0" smtClean="0"/>
              <a:t>Цель тараканов в голове – занять голову чем угодно, только не дать образоваться пустоте (осознанию). </a:t>
            </a:r>
          </a:p>
          <a:p>
            <a:r>
              <a:rPr lang="ru-RU" dirty="0" smtClean="0"/>
              <a:t>Стратегическая цель рекламы – манипуляция тараканами (внутренними измышлениями («мнениями») о себе и окружающем мире). </a:t>
            </a:r>
          </a:p>
          <a:p>
            <a:r>
              <a:rPr lang="ru-RU" dirty="0" smtClean="0"/>
              <a:t>Тараканы в голове формируются в детстве и детские воспоминания, привычки и реакции лежат в основе бессознательных реакций взрослых людей (по Фрейду).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27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Классификация товаров и услуг в маркетинге - это анализ товара по ряду критериев – товарным категориям в ходе разработки рекламной кампании. </a:t>
            </a:r>
            <a:endParaRPr lang="et-E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Любая </a:t>
            </a:r>
            <a:r>
              <a:rPr lang="ru-RU" dirty="0"/>
              <a:t>реклама может быть убита на корню, если не учесть в рекламе особенности товара (товарных категорий). </a:t>
            </a:r>
            <a:endParaRPr lang="et-EE" dirty="0" smtClean="0"/>
          </a:p>
          <a:p>
            <a:r>
              <a:rPr lang="ru-RU" dirty="0"/>
              <a:t>О</a:t>
            </a:r>
            <a:r>
              <a:rPr lang="ru-RU" dirty="0" smtClean="0"/>
              <a:t>собенность </a:t>
            </a:r>
            <a:r>
              <a:rPr lang="ru-RU" dirty="0"/>
              <a:t>потребления товарной категории может быть основой для идеи (хода) рекламы!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522460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Виды классификации товаров в маркетинге и рекламе по 47 товарным категориям (группам) с характерными признаками классификации товаров:</a:t>
            </a:r>
            <a:endParaRPr lang="et-E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Покупатель товара</a:t>
            </a:r>
          </a:p>
          <a:p>
            <a:r>
              <a:rPr lang="ru-RU" dirty="0"/>
              <a:t>B2C (товары и услуги для пользователей): пользователь (покупает для себя), </a:t>
            </a:r>
            <a:r>
              <a:rPr lang="ru-RU" dirty="0" err="1"/>
              <a:t>непользователь</a:t>
            </a:r>
            <a:r>
              <a:rPr lang="ru-RU" dirty="0"/>
              <a:t> (покупает для других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B2B (товары и услуги для бизнеса): корпоративный покупатель (покупает для своей фирмы) и посредник (покупает для перепродажи).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173158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Коммодизация</a:t>
            </a:r>
            <a:r>
              <a:rPr lang="ru-RU" dirty="0"/>
              <a:t>»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Во </a:t>
            </a:r>
            <a:r>
              <a:rPr lang="ru-RU" dirty="0"/>
              <a:t>многих категориях товаров и услуг стремительно растет количество конкурирующих марок, происходит выравнивание их качества, затрудняется выбор товара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Происходит то, что на Западе принято называть «</a:t>
            </a:r>
            <a:r>
              <a:rPr lang="ru-RU" dirty="0" err="1"/>
              <a:t>коммодизацией</a:t>
            </a:r>
            <a:r>
              <a:rPr lang="ru-RU" dirty="0"/>
              <a:t>», от английского слова </a:t>
            </a:r>
            <a:r>
              <a:rPr lang="ru-RU" dirty="0" err="1"/>
              <a:t>commodity</a:t>
            </a:r>
            <a:r>
              <a:rPr lang="ru-RU" dirty="0"/>
              <a:t> – рядовой товар, который почти все равно у кого покупать.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это случае важно отнести товар (услугу) к наиболее характерной другой классификации товаров (услуг) и «раскручивать» в рекламе эту особенность.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803524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Обобщение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Автор </a:t>
            </a:r>
            <a:r>
              <a:rPr lang="ru-RU" dirty="0"/>
              <a:t>рекламы </a:t>
            </a:r>
            <a:r>
              <a:rPr lang="ru-RU" dirty="0" err="1"/>
              <a:t>Schlitz</a:t>
            </a:r>
            <a:r>
              <a:rPr lang="ru-RU" dirty="0"/>
              <a:t> Клод </a:t>
            </a:r>
            <a:r>
              <a:rPr lang="ru-RU" dirty="0" err="1"/>
              <a:t>Хопкинс</a:t>
            </a:r>
            <a:r>
              <a:rPr lang="ru-RU" dirty="0"/>
              <a:t> показал, что тот, кто, описывая свой товар, первым расскажет о качествах, свойственных всей категории, тот приобретает на рынке огромную фору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Этот </a:t>
            </a:r>
            <a:r>
              <a:rPr lang="ru-RU" dirty="0"/>
              <a:t>метод называют </a:t>
            </a:r>
            <a:r>
              <a:rPr lang="ru-RU" dirty="0" err="1"/>
              <a:t>preemption</a:t>
            </a:r>
            <a:r>
              <a:rPr lang="ru-RU" dirty="0"/>
              <a:t> (присвоение, «право первой ночи»). </a:t>
            </a:r>
            <a:endParaRPr lang="ru-RU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, Ксерокс – торговая марка, ставшая нарицательной имя для всех копиров.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811633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Известность на данном рынке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Даже </a:t>
            </a:r>
            <a:r>
              <a:rPr lang="ru-RU" dirty="0"/>
              <a:t>очень популярная во всем мире товарная категория может оказаться малоизвестной или совсем неизвестной на том или ином рынке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Кроме того, на рынке могут иметься местные заменители, затрудняющие проникновение данной категории товара.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2346008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ru-RU" dirty="0"/>
              <a:t>Демонстрация в действии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Инспекционные </a:t>
            </a:r>
            <a:r>
              <a:rPr lang="ru-RU" dirty="0"/>
              <a:t>товары и экспериментальные товары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/>
              <a:t>К инспекционным </a:t>
            </a:r>
            <a:r>
              <a:rPr lang="ru-RU" dirty="0"/>
              <a:t>относятся продукты, качество которых можно определить путем осмотра перед покупкой (например, одежда, ювелирные украшения, бытовая техника). </a:t>
            </a:r>
            <a:endParaRPr lang="ru-RU" dirty="0" smtClean="0"/>
          </a:p>
          <a:p>
            <a:r>
              <a:rPr lang="ru-RU" dirty="0" smtClean="0"/>
              <a:t>Реклама </a:t>
            </a:r>
            <a:r>
              <a:rPr lang="ru-RU" dirty="0"/>
              <a:t>инспекционных продуктов является информативной для целевой аудитории, поскольку изложенные в ней аргументы могут быть проверены потенциальным потребителем перед покупкой. </a:t>
            </a:r>
          </a:p>
          <a:p>
            <a:endParaRPr lang="ru-RU" dirty="0" smtClean="0"/>
          </a:p>
          <a:p>
            <a:r>
              <a:rPr lang="ru-RU" b="1" dirty="0" smtClean="0"/>
              <a:t>Экспериментальные</a:t>
            </a:r>
            <a:r>
              <a:rPr lang="ru-RU" dirty="0" smtClean="0"/>
              <a:t> </a:t>
            </a:r>
            <a:r>
              <a:rPr lang="ru-RU" dirty="0"/>
              <a:t>— это продукты, оценить свойства которых покупатель может только в процессе потребления (например, продукты питания, книги, моющие средства). </a:t>
            </a:r>
            <a:endParaRPr lang="ru-RU" dirty="0" smtClean="0"/>
          </a:p>
          <a:p>
            <a:r>
              <a:rPr lang="ru-RU" dirty="0" smtClean="0"/>
              <a:t>Ключевой </a:t>
            </a:r>
            <a:r>
              <a:rPr lang="ru-RU" dirty="0"/>
              <a:t>момент теории: не имея возможность проверить продукт перед покупкой, покупатель делает выводы о его качестве исходя из предполагаемых объемов рекламного бюджета.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производителя некачественного товара продолжительная рекламная поддержка будет означать большие убытки, а выживать при таком рекламном бюджете будут лишь добросовестные продавцы.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3310855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Нерекламные</a:t>
            </a:r>
            <a:r>
              <a:rPr lang="ru-RU" dirty="0"/>
              <a:t>» категории товара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dirty="0"/>
              <a:t>некоторые категории товаров вряд ли вообще стоит тратить деньги на рекламу. Например, соль, сахар и т.д. </a:t>
            </a:r>
            <a:endParaRPr lang="ru-RU" dirty="0" smtClean="0"/>
          </a:p>
          <a:p>
            <a:r>
              <a:rPr lang="ru-RU" dirty="0" smtClean="0"/>
              <a:t>Вы </a:t>
            </a:r>
            <a:r>
              <a:rPr lang="ru-RU" dirty="0"/>
              <a:t>можете заполнять банальностями свою рекламу, скажем, сахарного песка, но все равно все будут говорить просто «Дайте мне сахарный песок». Разумеется, если вы внесете в ваш обычный товар какие-то доказуемо положительные изменения, то есть как-то выделите его в своей категории (например, в соль добавите йод), то можно подумать о рекламе, объясняющей пользователю плюсы, которые он получит от этих модификаций.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7043876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«Мягкость/жесткость» товарной категории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Под </a:t>
            </a:r>
            <a:r>
              <a:rPr lang="ru-RU" dirty="0"/>
              <a:t>мягкостью категории можно понимать готовность покупателя отказаться от покупки товара данной категории, если нет предпочитаемой им марки.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нет </a:t>
            </a:r>
            <a:r>
              <a:rPr lang="ru-RU" dirty="0" err="1"/>
              <a:t>Coca-Cola</a:t>
            </a:r>
            <a:r>
              <a:rPr lang="ru-RU" dirty="0"/>
              <a:t>, возьмете ли вы </a:t>
            </a:r>
            <a:r>
              <a:rPr lang="ru-RU" dirty="0" err="1"/>
              <a:t>Pepsi</a:t>
            </a:r>
            <a:r>
              <a:rPr lang="ru-RU" dirty="0"/>
              <a:t> или иной напиток, или же отправитесь искать </a:t>
            </a:r>
            <a:r>
              <a:rPr lang="ru-RU" dirty="0" err="1"/>
              <a:t>Coke</a:t>
            </a:r>
            <a:r>
              <a:rPr lang="ru-RU" dirty="0"/>
              <a:t>? </a:t>
            </a:r>
            <a:endParaRPr lang="ru-RU" dirty="0" smtClean="0"/>
          </a:p>
          <a:p>
            <a:r>
              <a:rPr lang="ru-RU" dirty="0" smtClean="0"/>
              <a:t>Готовы </a:t>
            </a:r>
            <a:r>
              <a:rPr lang="ru-RU" dirty="0"/>
              <a:t>ли вы ждать несколько месяцев заказанный вами </a:t>
            </a:r>
            <a:r>
              <a:rPr lang="ru-RU" dirty="0" err="1"/>
              <a:t>Mercedes</a:t>
            </a:r>
            <a:r>
              <a:rPr lang="ru-RU" dirty="0"/>
              <a:t>, или возьмете иную машину?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7571994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Динамичность товарной категории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Товары </a:t>
            </a:r>
            <a:r>
              <a:rPr lang="ru-RU" dirty="0"/>
              <a:t>(услуги) отличаются разной динамичностью. </a:t>
            </a:r>
            <a:endParaRPr lang="ru-RU" dirty="0" smtClean="0"/>
          </a:p>
          <a:p>
            <a:r>
              <a:rPr lang="ru-RU" dirty="0" smtClean="0"/>
              <a:t>Некоторые </a:t>
            </a:r>
            <a:r>
              <a:rPr lang="ru-RU" dirty="0"/>
              <a:t>(например, овощи, квас, молочные продукты) существует десятилетия или даже века, и никто не ожидает в них особых изменений.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другой стороны, высокотехнологичные категории меняются очень стремительно.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в первом случае рекламист может мало, что сказать – многое и так известно, то во втором ему часто, чтобы продать, нужно многое разъяснять.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5259602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Чувствительность к цене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Разные </a:t>
            </a:r>
            <a:r>
              <a:rPr lang="ru-RU" dirty="0"/>
              <a:t>классификации товаров могут отличаться разной чувствительностью к цене: в одной категории, например, в нефтепродуктах, цена может быть основным критерием оценки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других товарных категориях, например, в автомобилях, цена – только один из рассматриваемых факторов. </a:t>
            </a:r>
            <a:endParaRPr lang="ru-RU" dirty="0" smtClean="0"/>
          </a:p>
          <a:p>
            <a:r>
              <a:rPr lang="ru-RU" dirty="0" smtClean="0"/>
              <a:t>Некоторые</a:t>
            </a:r>
            <a:r>
              <a:rPr lang="ru-RU" dirty="0"/>
              <a:t>, не умея предложить клиенту комплекс продающих моментов, начинают воевать с конкурентами только по ценам. </a:t>
            </a:r>
            <a:endParaRPr lang="ru-RU" dirty="0" smtClean="0"/>
          </a:p>
          <a:p>
            <a:r>
              <a:rPr lang="ru-RU" dirty="0" smtClean="0"/>
              <a:t>Во </a:t>
            </a:r>
            <a:r>
              <a:rPr lang="ru-RU" dirty="0"/>
              <a:t>многих случаях это бесперспективно.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27222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1239</TotalTime>
  <Words>10035</Words>
  <Application>Microsoft Office PowerPoint</Application>
  <PresentationFormat>On-screen Show (4:3)</PresentationFormat>
  <Paragraphs>811</Paragraphs>
  <Slides>151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151</vt:i4>
      </vt:variant>
    </vt:vector>
  </HeadingPairs>
  <TitlesOfParts>
    <vt:vector size="161" baseType="lpstr">
      <vt:lpstr>Calibri</vt:lpstr>
      <vt:lpstr>Century Schoolbook</vt:lpstr>
      <vt:lpstr>Corbel</vt:lpstr>
      <vt:lpstr>Gill Sans MT</vt:lpstr>
      <vt:lpstr>Times New Roman</vt:lpstr>
      <vt:lpstr>Verdana</vt:lpstr>
      <vt:lpstr>Wingdings</vt:lpstr>
      <vt:lpstr>Wingdings 2</vt:lpstr>
      <vt:lpstr>Oriel</vt:lpstr>
      <vt:lpstr>Solstice</vt:lpstr>
      <vt:lpstr>Маркетинговая и рекламная кампания</vt:lpstr>
      <vt:lpstr>План занятий</vt:lpstr>
      <vt:lpstr>Рекламная кампания (не компания!) </vt:lpstr>
      <vt:lpstr>Планирование рекламной кампании </vt:lpstr>
      <vt:lpstr>Рекламная кампания </vt:lpstr>
      <vt:lpstr>Достройка («клиповое мышление»)</vt:lpstr>
      <vt:lpstr>Достройка («клиповое мышление»)</vt:lpstr>
      <vt:lpstr>Люди не хотят, а часто и не умеют думать.</vt:lpstr>
      <vt:lpstr>Людьми управляют «тараканы в голове», а не эмоции или </vt:lpstr>
      <vt:lpstr>Три кита психологии (три закона «тараканов» и фундамент и мотивы поведения человека): </vt:lpstr>
      <vt:lpstr>Маркетинг мертв, хотя иногда можно подумать, что он жив</vt:lpstr>
      <vt:lpstr>Фрагментация медиа. </vt:lpstr>
      <vt:lpstr>клиентоориентированный бизнес</vt:lpstr>
      <vt:lpstr>Позиционирование</vt:lpstr>
      <vt:lpstr>Гиперупрощение</vt:lpstr>
      <vt:lpstr>Гендерные особенности рекламы </vt:lpstr>
      <vt:lpstr>Эффективность рекламы</vt:lpstr>
      <vt:lpstr>Рекламу никто не любит, но она все равно действует. </vt:lpstr>
      <vt:lpstr>Кумулятивный эффект рекламы </vt:lpstr>
      <vt:lpstr>Синергетический эффект рекламы </vt:lpstr>
      <vt:lpstr>Засилье рекламы  («рекламный шум») </vt:lpstr>
      <vt:lpstr>Целевая аудитория – бог рекламы </vt:lpstr>
      <vt:lpstr>Охват (Reach) </vt:lpstr>
      <vt:lpstr>Частота охвата (frequency) </vt:lpstr>
      <vt:lpstr>6 P маркетинга </vt:lpstr>
      <vt:lpstr>Аида (AIDA) </vt:lpstr>
      <vt:lpstr>Рекламная воронка </vt:lpstr>
      <vt:lpstr>Социальные выгоды рекламы. </vt:lpstr>
      <vt:lpstr>Социальные издержки рекламы. </vt:lpstr>
      <vt:lpstr>Социальные издержки рекламы. </vt:lpstr>
      <vt:lpstr>Социальные издержки рекламы</vt:lpstr>
      <vt:lpstr>Социальные издержки рекламы</vt:lpstr>
      <vt:lpstr>Выводы: главное в рекламе </vt:lpstr>
      <vt:lpstr>Маркетинговая и рекламная кампания</vt:lpstr>
      <vt:lpstr>важность целей и задач </vt:lpstr>
      <vt:lpstr>SMART</vt:lpstr>
      <vt:lpstr>Варианты рекламных целей:</vt:lpstr>
      <vt:lpstr>Варианты рекламных целей:</vt:lpstr>
      <vt:lpstr>Варианты рекламных целей:</vt:lpstr>
      <vt:lpstr>Варианты рекламных целей:</vt:lpstr>
      <vt:lpstr>4.1.Цель – увеличение знания марки.  </vt:lpstr>
      <vt:lpstr>4.2. Цель - увеличение лояльности к марке</vt:lpstr>
      <vt:lpstr>4.3. Цель - улучшение маркетинговых показателей (увеличение уровня продаж, доли рынка) </vt:lpstr>
      <vt:lpstr>4.4.Цель – увеличить стоимость торговой марки (бренда). </vt:lpstr>
      <vt:lpstr>Варианты рекламных целей:</vt:lpstr>
      <vt:lpstr>PowerPoint Presentation</vt:lpstr>
      <vt:lpstr>Варианты рекламных целей:</vt:lpstr>
      <vt:lpstr>PowerPoint Presentation</vt:lpstr>
      <vt:lpstr>Варианты рекламных целей:</vt:lpstr>
      <vt:lpstr>Маркетинговая и рекламная кампания</vt:lpstr>
      <vt:lpstr>3 Шаг. Целевая аудитория рекламы</vt:lpstr>
      <vt:lpstr>Та́ргетинг и Сегментация рынка</vt:lpstr>
      <vt:lpstr>Методика «5W» М.Шеррингтона:</vt:lpstr>
      <vt:lpstr>Портрет потребителя. </vt:lpstr>
      <vt:lpstr>Поведенческие характеристики:  </vt:lpstr>
      <vt:lpstr>PowerPoint Presentation</vt:lpstr>
      <vt:lpstr>Классификация потребителей - существующие типологии потребителей и классификация человека в целом:</vt:lpstr>
      <vt:lpstr>Классификация потребителей по скорости принятия продукта</vt:lpstr>
      <vt:lpstr>Новаторы: </vt:lpstr>
      <vt:lpstr>Быстропринимающие: </vt:lpstr>
      <vt:lpstr>Раннее большинство: </vt:lpstr>
      <vt:lpstr>Позднее большинство: </vt:lpstr>
      <vt:lpstr>Консерваторы (запоздалые): </vt:lpstr>
      <vt:lpstr>ведет ли себя человек как новатор, быстропринимающий или консерватор, зависит от природы продукта</vt:lpstr>
      <vt:lpstr>Скорость и степень принятия зависит от преимуществ, которые новый продукт предоставляет покупателю: </vt:lpstr>
      <vt:lpstr>Модель восьми мотивов В.Тамберга и А.Бадьина (М8М)</vt:lpstr>
      <vt:lpstr>2. Доминирование </vt:lpstr>
      <vt:lpstr>3. Секс </vt:lpstr>
      <vt:lpstr>4. Принадлежность </vt:lpstr>
      <vt:lpstr>5. Экономия </vt:lpstr>
      <vt:lpstr>6. Исследование </vt:lpstr>
      <vt:lpstr>7. Гедонизм </vt:lpstr>
      <vt:lpstr>8. Забота </vt:lpstr>
      <vt:lpstr>Научный метод</vt:lpstr>
      <vt:lpstr>Экстраверт/Интроверт</vt:lpstr>
      <vt:lpstr>Тест Айзенка</vt:lpstr>
      <vt:lpstr>PowerPoint Presentation</vt:lpstr>
      <vt:lpstr>Сенсорика /Интуиция</vt:lpstr>
      <vt:lpstr>Логика / Этика</vt:lpstr>
      <vt:lpstr>Рациональный/Иррациональный</vt:lpstr>
      <vt:lpstr>PowerPoint Presentation</vt:lpstr>
      <vt:lpstr>PowerPoint Presentation</vt:lpstr>
      <vt:lpstr>PowerPoint Presentation</vt:lpstr>
      <vt:lpstr>PowerPoint Presentation</vt:lpstr>
      <vt:lpstr>Выводы:</vt:lpstr>
      <vt:lpstr>II. Людьми управляют «тараканы» (внутренние измышления («мнения») о себе и окружающем мире), </vt:lpstr>
      <vt:lpstr>III. Три кита психологии (фундамент поведения человека и их проявления (инкарнации) в мотивах поведения): </vt:lpstr>
      <vt:lpstr>3). Чувство собственной важности (самовлюбленность, эгоизм, погруженность в себя):</vt:lpstr>
      <vt:lpstr>Маркетинговая и рекламная кампания</vt:lpstr>
      <vt:lpstr>Классификация товаров и услуг в маркетинге - это анализ товара по ряду критериев – товарным категориям в ходе разработки рекламной кампании. </vt:lpstr>
      <vt:lpstr>Виды классификации товаров в маркетинге и рекламе по 47 товарным категориям (группам) с характерными признаками классификации товаров:</vt:lpstr>
      <vt:lpstr>«Коммодизация» </vt:lpstr>
      <vt:lpstr>Обобщение </vt:lpstr>
      <vt:lpstr>Известность на данном рынке </vt:lpstr>
      <vt:lpstr>Демонстрация в действии </vt:lpstr>
      <vt:lpstr>«Нерекламные» категории товара </vt:lpstr>
      <vt:lpstr>«Мягкость/жесткость» товарной категории </vt:lpstr>
      <vt:lpstr>Динамичность товарной категории </vt:lpstr>
      <vt:lpstr>Чувствительность к цене </vt:lpstr>
      <vt:lpstr>Юридические нормы </vt:lpstr>
      <vt:lpstr>Предрассудки и предубеждения на рынке </vt:lpstr>
      <vt:lpstr>Специфика сегмента рынка </vt:lpstr>
      <vt:lpstr>Страны – признанные лидеры в данной категории </vt:lpstr>
      <vt:lpstr>Способы покупки (приобретения) </vt:lpstr>
      <vt:lpstr>Простая/сложная покупка </vt:lpstr>
      <vt:lpstr>Легкость (сложность) транспортировки и хранения </vt:lpstr>
      <vt:lpstr>Простота заказа </vt:lpstr>
      <vt:lpstr>Классификация товаров по сложности терминологии </vt:lpstr>
      <vt:lpstr>Циклы покупки и срок потребления </vt:lpstr>
      <vt:lpstr>Сезонность</vt:lpstr>
      <vt:lpstr>Пробная покупка </vt:lpstr>
      <vt:lpstr>Как мы узнаем о товаре? </vt:lpstr>
      <vt:lpstr>На месте продажи </vt:lpstr>
      <vt:lpstr>С продавцом или без него </vt:lpstr>
      <vt:lpstr>Самообслуживание </vt:lpstr>
      <vt:lpstr>Упаковка </vt:lpstr>
      <vt:lpstr>Узнавание товара на полке </vt:lpstr>
      <vt:lpstr>Основные критерии выбора </vt:lpstr>
      <vt:lpstr>Разное потребление на разных рынках </vt:lpstr>
      <vt:lpstr>Как потребляют товар </vt:lpstr>
      <vt:lpstr>Публичное потребление </vt:lpstr>
      <vt:lpstr>Интимное потребление </vt:lpstr>
      <vt:lpstr>В сочетании с другими товарами </vt:lpstr>
      <vt:lpstr>Товар услуга </vt:lpstr>
      <vt:lpstr>Скрытые потребности </vt:lpstr>
      <vt:lpstr>Важность товара </vt:lpstr>
      <vt:lpstr>Рациональное и эмоциональное в принятии решения о покупке </vt:lpstr>
      <vt:lpstr>Новизна </vt:lpstr>
      <vt:lpstr>Классификация товаров по известности марки </vt:lpstr>
      <vt:lpstr>Подбренды </vt:lpstr>
      <vt:lpstr>Необходимость обслуживания </vt:lpstr>
      <vt:lpstr>Наличие в магазинах </vt:lpstr>
      <vt:lpstr>Качество  </vt:lpstr>
      <vt:lpstr>Классификация товаров по серийности товарной категории </vt:lpstr>
      <vt:lpstr>Степень осязаемости услуги </vt:lpstr>
      <vt:lpstr>Индивидуальность </vt:lpstr>
      <vt:lpstr>Товарные категории с автоматизированным или ручным трудом </vt:lpstr>
      <vt:lpstr>Маркетинговая и рекламная кампания</vt:lpstr>
      <vt:lpstr>При рассмотрении рекламного бюджета нужно выделять 5 вопросов: </vt:lpstr>
      <vt:lpstr>Рекламный бюджет – это не затраты на рекламу, а прямые инвестиции </vt:lpstr>
      <vt:lpstr>Из чего состоит бюджет рекламы (стоимость единиц измерения рекламы). </vt:lpstr>
      <vt:lpstr>Способы расчета оптимального рекламного бюджета. </vt:lpstr>
      <vt:lpstr>Подходы к распределению рекламного бюджета</vt:lpstr>
      <vt:lpstr>Рекламная кампания со «скачкообразным» уровнем распределения затрат на рекламу:</vt:lpstr>
      <vt:lpstr>PowerPoint Presentation</vt:lpstr>
      <vt:lpstr>Способы минимизировать (оптимизировать) рекламный бюджет: </vt:lpstr>
      <vt:lpstr>Маркетинговая и рекламная кампания</vt:lpstr>
      <vt:lpstr>Медиапланирование </vt:lpstr>
      <vt:lpstr>Виды рекламы - шесть основных средств воздействия:</vt:lpstr>
      <vt:lpstr>Партизанский маркетинг: 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moroz</dc:creator>
  <cp:lastModifiedBy>moroz</cp:lastModifiedBy>
  <cp:revision>28</cp:revision>
  <dcterms:created xsi:type="dcterms:W3CDTF">2015-01-06T10:37:28Z</dcterms:created>
  <dcterms:modified xsi:type="dcterms:W3CDTF">2017-02-04T08:29:43Z</dcterms:modified>
</cp:coreProperties>
</file>